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36"/>
  </p:notesMasterIdLst>
  <p:handoutMasterIdLst>
    <p:handoutMasterId r:id="rId37"/>
  </p:handoutMasterIdLst>
  <p:sldIdLst>
    <p:sldId id="256" r:id="rId3"/>
    <p:sldId id="274" r:id="rId4"/>
    <p:sldId id="334" r:id="rId5"/>
    <p:sldId id="502" r:id="rId6"/>
    <p:sldId id="275" r:id="rId7"/>
    <p:sldId id="520" r:id="rId8"/>
    <p:sldId id="410" r:id="rId9"/>
    <p:sldId id="320" r:id="rId10"/>
    <p:sldId id="430" r:id="rId11"/>
    <p:sldId id="408" r:id="rId12"/>
    <p:sldId id="521" r:id="rId13"/>
    <p:sldId id="522" r:id="rId14"/>
    <p:sldId id="523" r:id="rId15"/>
    <p:sldId id="328" r:id="rId16"/>
    <p:sldId id="509" r:id="rId17"/>
    <p:sldId id="513" r:id="rId18"/>
    <p:sldId id="514" r:id="rId19"/>
    <p:sldId id="515" r:id="rId20"/>
    <p:sldId id="524" r:id="rId21"/>
    <p:sldId id="525" r:id="rId22"/>
    <p:sldId id="409" r:id="rId23"/>
    <p:sldId id="346" r:id="rId24"/>
    <p:sldId id="436" r:id="rId25"/>
    <p:sldId id="518" r:id="rId26"/>
    <p:sldId id="519" r:id="rId27"/>
    <p:sldId id="358" r:id="rId28"/>
    <p:sldId id="373" r:id="rId29"/>
    <p:sldId id="437" r:id="rId30"/>
    <p:sldId id="526" r:id="rId31"/>
    <p:sldId id="527" r:id="rId32"/>
    <p:sldId id="462" r:id="rId33"/>
    <p:sldId id="505" r:id="rId34"/>
    <p:sldId id="26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e Ye Htet" initials="SYH"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44"/>
    <a:srgbClr val="CC7EF1"/>
    <a:srgbClr val="990000"/>
    <a:srgbClr val="B9319A"/>
    <a:srgbClr val="EDFFA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6" autoAdjust="0"/>
    <p:restoredTop sz="94061" autoAdjust="0"/>
  </p:normalViewPr>
  <p:slideViewPr>
    <p:cSldViewPr snapToGrid="0" snapToObjects="1">
      <p:cViewPr varScale="1">
        <p:scale>
          <a:sx n="70" d="100"/>
          <a:sy n="70" d="100"/>
        </p:scale>
        <p:origin x="176" y="1056"/>
      </p:cViewPr>
      <p:guideLst>
        <p:guide orient="horz" pos="2160"/>
        <p:guide pos="2880"/>
      </p:guideLst>
    </p:cSldViewPr>
  </p:slideViewPr>
  <p:outlineViewPr>
    <p:cViewPr>
      <p:scale>
        <a:sx n="33" d="100"/>
        <a:sy n="33" d="100"/>
      </p:scale>
      <p:origin x="0" y="-1924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70" d="100"/>
          <a:sy n="70" d="100"/>
        </p:scale>
        <p:origin x="-329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handoutMaster" Target="handoutMasters/handoutMaster1.xml"/><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1937982"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841242" y="0"/>
            <a:ext cx="1015170" cy="457200"/>
          </a:xfrm>
          <a:prstGeom prst="rect">
            <a:avLst/>
          </a:prstGeom>
        </p:spPr>
        <p:txBody>
          <a:bodyPr vert="horz" lIns="91440" tIns="45720" rIns="91440" bIns="45720" rtlCol="0"/>
          <a:lstStyle>
            <a:lvl1pPr algn="r">
              <a:defRPr sz="1200"/>
            </a:lvl1pPr>
          </a:lstStyle>
          <a:p>
            <a:fld id="{62C82FAC-A95B-4F5B-B2D4-FCC6C55C8E94}" type="datetimeFigureOut">
              <a:rPr lang="en-US" smtClean="0"/>
              <a:t>12/9/19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C5B08C-BBA3-45C4-B9B0-1A85176B84BA}" type="slidenum">
              <a:rPr lang="en-US" smtClean="0"/>
              <a:t>‹#›</a:t>
            </a:fld>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99" y="133597"/>
            <a:ext cx="2620370" cy="379393"/>
          </a:xfrm>
          <a:prstGeom prst="rect">
            <a:avLst/>
          </a:prstGeom>
        </p:spPr>
      </p:pic>
    </p:spTree>
    <p:extLst>
      <p:ext uri="{BB962C8B-B14F-4D97-AF65-F5344CB8AC3E}">
        <p14:creationId xmlns:p14="http://schemas.microsoft.com/office/powerpoint/2010/main" val="3452810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EB168D-C7F4-4D0A-BD70-51137DA4C85A}" type="datetimeFigureOut">
              <a:rPr lang="en-US" smtClean="0"/>
              <a:t>12/9/19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024CBE-0A98-4611-AAF3-9FC86D087563}" type="slidenum">
              <a:rPr lang="en-US" smtClean="0"/>
              <a:t>‹#›</a:t>
            </a:fld>
            <a:endParaRPr lang="en-US"/>
          </a:p>
        </p:txBody>
      </p:sp>
    </p:spTree>
    <p:extLst>
      <p:ext uri="{BB962C8B-B14F-4D97-AF65-F5344CB8AC3E}">
        <p14:creationId xmlns:p14="http://schemas.microsoft.com/office/powerpoint/2010/main" val="527461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1</a:t>
            </a:fld>
            <a:endParaRPr lang="en-US"/>
          </a:p>
        </p:txBody>
      </p:sp>
    </p:spTree>
    <p:extLst>
      <p:ext uri="{BB962C8B-B14F-4D97-AF65-F5344CB8AC3E}">
        <p14:creationId xmlns:p14="http://schemas.microsoft.com/office/powerpoint/2010/main" val="166098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Traditional wireless mesh networks with a distributed routing protocol is generally difficult to manage. This is because of the complex structure of wireless mesh topology and hence a manual configuration often required upon significant network routing upgrades. </a:t>
            </a:r>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5</a:t>
            </a:fld>
            <a:endParaRPr lang="en-US"/>
          </a:p>
        </p:txBody>
      </p:sp>
    </p:spTree>
    <p:extLst>
      <p:ext uri="{BB962C8B-B14F-4D97-AF65-F5344CB8AC3E}">
        <p14:creationId xmlns:p14="http://schemas.microsoft.com/office/powerpoint/2010/main" val="248283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6</a:t>
            </a:fld>
            <a:endParaRPr lang="en-US"/>
          </a:p>
        </p:txBody>
      </p:sp>
    </p:spTree>
    <p:extLst>
      <p:ext uri="{BB962C8B-B14F-4D97-AF65-F5344CB8AC3E}">
        <p14:creationId xmlns:p14="http://schemas.microsoft.com/office/powerpoint/2010/main" val="155729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Researchers have proposed to use the feature of software defined networking (SDN) with inherently enhanced network programmability. Here, the control plane and data plane are separated by using the standard OpenFlow protocol. Advantageously, the centralized SDN controller receiving all necessary signaling via the control plane would have the global view of wireless mesh network status. An enhancement can thus be expected by SDN.</a:t>
            </a:r>
            <a:r>
              <a:rPr lang="en-US" dirty="0">
                <a:effectLst/>
              </a:rPr>
              <a:t> </a:t>
            </a:r>
            <a:endParaRPr lang="en-US" dirty="0"/>
          </a:p>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8</a:t>
            </a:fld>
            <a:endParaRPr lang="en-US"/>
          </a:p>
        </p:txBody>
      </p:sp>
    </p:spTree>
    <p:extLst>
      <p:ext uri="{BB962C8B-B14F-4D97-AF65-F5344CB8AC3E}">
        <p14:creationId xmlns:p14="http://schemas.microsoft.com/office/powerpoint/2010/main" val="204617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720p60</a:t>
            </a:r>
            <a:r>
              <a:rPr lang="en-US" baseline="0" dirty="0"/>
              <a:t> </a:t>
            </a:r>
            <a:r>
              <a:rPr lang="mr-IN" baseline="0" dirty="0"/>
              <a:t>–</a:t>
            </a:r>
            <a:r>
              <a:rPr lang="en-US" baseline="0" dirty="0"/>
              <a:t> runs at 60 fps</a:t>
            </a:r>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13</a:t>
            </a:fld>
            <a:endParaRPr lang="en-US"/>
          </a:p>
        </p:txBody>
      </p:sp>
    </p:spTree>
    <p:extLst>
      <p:ext uri="{BB962C8B-B14F-4D97-AF65-F5344CB8AC3E}">
        <p14:creationId xmlns:p14="http://schemas.microsoft.com/office/powerpoint/2010/main" val="26077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22</a:t>
            </a:fld>
            <a:endParaRPr lang="en-US"/>
          </a:p>
        </p:txBody>
      </p:sp>
    </p:spTree>
    <p:extLst>
      <p:ext uri="{BB962C8B-B14F-4D97-AF65-F5344CB8AC3E}">
        <p14:creationId xmlns:p14="http://schemas.microsoft.com/office/powerpoint/2010/main" val="164986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27</a:t>
            </a:fld>
            <a:endParaRPr lang="en-US"/>
          </a:p>
        </p:txBody>
      </p:sp>
    </p:spTree>
    <p:extLst>
      <p:ext uri="{BB962C8B-B14F-4D97-AF65-F5344CB8AC3E}">
        <p14:creationId xmlns:p14="http://schemas.microsoft.com/office/powerpoint/2010/main" val="550612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32</a:t>
            </a:fld>
            <a:endParaRPr lang="en-US"/>
          </a:p>
        </p:txBody>
      </p:sp>
    </p:spTree>
    <p:extLst>
      <p:ext uri="{BB962C8B-B14F-4D97-AF65-F5344CB8AC3E}">
        <p14:creationId xmlns:p14="http://schemas.microsoft.com/office/powerpoint/2010/main" val="34028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024CBE-0A98-4611-AAF3-9FC86D087563}" type="slidenum">
              <a:rPr lang="en-US" smtClean="0"/>
              <a:t>33</a:t>
            </a:fld>
            <a:endParaRPr lang="en-US"/>
          </a:p>
        </p:txBody>
      </p:sp>
    </p:spTree>
    <p:extLst>
      <p:ext uri="{BB962C8B-B14F-4D97-AF65-F5344CB8AC3E}">
        <p14:creationId xmlns:p14="http://schemas.microsoft.com/office/powerpoint/2010/main" val="257998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Credi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76301"/>
            <a:ext cx="7772400" cy="1401289"/>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277590"/>
            <a:ext cx="6400800" cy="1211284"/>
          </a:xfrm>
        </p:spPr>
        <p:txBody>
          <a:bodyPr/>
          <a:lstStyle>
            <a:lvl1pPr marL="0" indent="0" algn="ctr">
              <a:buNone/>
              <a:defRPr sz="3600" b="1">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AB59F64-D298-462C-A3ED-E47967EE30E3}" type="datetime1">
              <a:rPr lang="en-US" smtClean="0"/>
              <a:t>12/9/19</a:t>
            </a:fld>
            <a:endParaRPr lang="en-US" dirty="0"/>
          </a:p>
        </p:txBody>
      </p:sp>
      <p:sp>
        <p:nvSpPr>
          <p:cNvPr id="8"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9"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3" name="Text Placeholder 12"/>
          <p:cNvSpPr>
            <a:spLocks noGrp="1"/>
          </p:cNvSpPr>
          <p:nvPr>
            <p:ph type="body" sz="quarter" idx="11" hasCustomPrompt="1"/>
          </p:nvPr>
        </p:nvSpPr>
        <p:spPr>
          <a:xfrm>
            <a:off x="687313" y="5543798"/>
            <a:ext cx="4191000" cy="391597"/>
          </a:xfrm>
        </p:spPr>
        <p:txBody>
          <a:bodyPr>
            <a:normAutofit/>
          </a:bodyPr>
          <a:lstStyle>
            <a:lvl1pPr marL="0" indent="0">
              <a:spcBef>
                <a:spcPts val="0"/>
              </a:spcBef>
              <a:buNone/>
              <a:defRPr sz="2400" baseline="0">
                <a:solidFill>
                  <a:schemeClr val="tx1"/>
                </a:solidFill>
              </a:defRPr>
            </a:lvl1pPr>
          </a:lstStyle>
          <a:p>
            <a:pPr lvl="0"/>
            <a:r>
              <a:rPr lang="th-TH" dirty="0"/>
              <a:t>รศ. ดร.อินทา</a:t>
            </a:r>
            <a:r>
              <a:rPr lang="th-TH" dirty="0" err="1"/>
              <a:t>เนีย</a:t>
            </a:r>
            <a:r>
              <a:rPr lang="th-TH" dirty="0"/>
              <a:t> กิจวิจัยเลิศ </a:t>
            </a:r>
            <a:endParaRPr lang="en-US" dirty="0"/>
          </a:p>
        </p:txBody>
      </p:sp>
      <p:sp>
        <p:nvSpPr>
          <p:cNvPr id="10" name="Text Placeholder 12"/>
          <p:cNvSpPr>
            <a:spLocks noGrp="1"/>
          </p:cNvSpPr>
          <p:nvPr>
            <p:ph type="body" sz="quarter" idx="12" hasCustomPrompt="1"/>
          </p:nvPr>
        </p:nvSpPr>
        <p:spPr>
          <a:xfrm>
            <a:off x="687313" y="5225141"/>
            <a:ext cx="4191000" cy="391886"/>
          </a:xfrm>
        </p:spPr>
        <p:txBody>
          <a:bodyPr>
            <a:noAutofit/>
          </a:bodyPr>
          <a:lstStyle>
            <a:lvl1pPr marL="0" indent="0">
              <a:spcBef>
                <a:spcPts val="0"/>
              </a:spcBef>
              <a:buNone/>
              <a:defRPr sz="2000">
                <a:solidFill>
                  <a:srgbClr val="990000"/>
                </a:solidFill>
              </a:defRPr>
            </a:lvl1pPr>
          </a:lstStyle>
          <a:p>
            <a:pPr lvl="0"/>
            <a:r>
              <a:rPr lang="th-TH" dirty="0"/>
              <a:t>วิจัยและพัฒนาโดย</a:t>
            </a:r>
            <a:endParaRPr lang="en-US" dirty="0"/>
          </a:p>
        </p:txBody>
      </p:sp>
      <p:sp>
        <p:nvSpPr>
          <p:cNvPr id="11" name="Text Placeholder 12"/>
          <p:cNvSpPr>
            <a:spLocks noGrp="1"/>
          </p:cNvSpPr>
          <p:nvPr>
            <p:ph type="body" sz="quarter" idx="13" hasCustomPrompt="1"/>
          </p:nvPr>
        </p:nvSpPr>
        <p:spPr>
          <a:xfrm>
            <a:off x="685800" y="5864145"/>
            <a:ext cx="4191000" cy="298576"/>
          </a:xfrm>
        </p:spPr>
        <p:txBody>
          <a:bodyPr>
            <a:noAutofit/>
          </a:bodyPr>
          <a:lstStyle>
            <a:lvl1pPr marL="0" indent="0">
              <a:spcBef>
                <a:spcPts val="0"/>
              </a:spcBef>
              <a:buNone/>
              <a:defRPr sz="2000">
                <a:solidFill>
                  <a:schemeClr val="bg1">
                    <a:lumMod val="50000"/>
                  </a:schemeClr>
                </a:solidFill>
              </a:defRPr>
            </a:lvl1pPr>
          </a:lstStyle>
          <a:p>
            <a:pPr lvl="0"/>
            <a:r>
              <a:rPr lang="th-TH" dirty="0"/>
              <a:t>ภาควิชาวิศวกรรมทุกสรรพสิ่ง</a:t>
            </a:r>
            <a:endParaRPr lang="en-US" dirty="0"/>
          </a:p>
        </p:txBody>
      </p:sp>
    </p:spTree>
    <p:extLst>
      <p:ext uri="{BB962C8B-B14F-4D97-AF65-F5344CB8AC3E}">
        <p14:creationId xmlns:p14="http://schemas.microsoft.com/office/powerpoint/2010/main" val="282810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C77522-6B1C-4292-9DA9-76F39211B010}" type="datetime1">
              <a:rPr lang="en-US" smtClean="0"/>
              <a:t>12/9/19</a:t>
            </a:fld>
            <a:endParaRPr lang="en-US"/>
          </a:p>
        </p:txBody>
      </p:sp>
      <p:sp>
        <p:nvSpPr>
          <p:cNvPr id="5"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6"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2308694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1277" y="2903234"/>
            <a:ext cx="7137070" cy="1033349"/>
          </a:xfrm>
          <a:prstGeom prst="rect">
            <a:avLst/>
          </a:prstGeom>
        </p:spPr>
      </p:pic>
    </p:spTree>
    <p:extLst>
      <p:ext uri="{BB962C8B-B14F-4D97-AF65-F5344CB8AC3E}">
        <p14:creationId xmlns:p14="http://schemas.microsoft.com/office/powerpoint/2010/main" val="32658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Minima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76301"/>
            <a:ext cx="7772400" cy="1401289"/>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277590"/>
            <a:ext cx="6400800" cy="1211284"/>
          </a:xfrm>
        </p:spPr>
        <p:txBody>
          <a:bodyPr/>
          <a:lstStyle>
            <a:lvl1pPr marL="0" indent="0" algn="ctr">
              <a:buNone/>
              <a:defRPr sz="3600" b="1">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8"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9"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2452447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3" name="Content Placeholder 2"/>
          <p:cNvSpPr>
            <a:spLocks noGrp="1"/>
          </p:cNvSpPr>
          <p:nvPr>
            <p:ph idx="1"/>
          </p:nvPr>
        </p:nvSpPr>
        <p:spPr>
          <a:xfrm>
            <a:off x="457200" y="1702646"/>
            <a:ext cx="8229600" cy="4423517"/>
          </a:xfrm>
        </p:spPr>
        <p:txBody>
          <a:bodyPr>
            <a:normAutofit/>
          </a:bodyPr>
          <a:lstStyle>
            <a:lvl1pPr>
              <a:spcBef>
                <a:spcPts val="0"/>
              </a:spcBef>
              <a:defRPr sz="4000"/>
            </a:lvl1pPr>
            <a:lvl2pPr>
              <a:spcBef>
                <a:spcPts val="0"/>
              </a:spcBef>
              <a:defRPr sz="3600"/>
            </a:lvl2pPr>
            <a:lvl3pPr>
              <a:spcBef>
                <a:spcPts val="0"/>
              </a:spcBef>
              <a:defRPr sz="3200"/>
            </a:lvl3pPr>
            <a:lvl4pPr>
              <a:spcBef>
                <a:spcPts val="0"/>
              </a:spcBef>
              <a:defRPr sz="2800"/>
            </a:lvl4pPr>
            <a:lvl5pPr>
              <a:spcBef>
                <a:spcPts val="0"/>
              </a:spcBef>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7AF67A-F1FA-4431-8186-29F9AD836FE1}" type="datetime1">
              <a:rPr lang="en-US" smtClean="0"/>
              <a:t>12/9/19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150897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Description">
    <p:spTree>
      <p:nvGrpSpPr>
        <p:cNvPr id="1" name=""/>
        <p:cNvGrpSpPr/>
        <p:nvPr/>
      </p:nvGrpSpPr>
      <p:grpSpPr>
        <a:xfrm>
          <a:off x="0" y="0"/>
          <a:ext cx="0" cy="0"/>
          <a:chOff x="0" y="0"/>
          <a:chExt cx="0" cy="0"/>
        </a:xfrm>
      </p:grpSpPr>
      <p:sp>
        <p:nvSpPr>
          <p:cNvPr id="11" name="Rounded Rectangle 10"/>
          <p:cNvSpPr/>
          <p:nvPr userDrawn="1"/>
        </p:nvSpPr>
        <p:spPr>
          <a:xfrm>
            <a:off x="457200" y="1793174"/>
            <a:ext cx="82296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userDrawn="1"/>
        </p:nvSpPr>
        <p:spPr>
          <a:xfrm>
            <a:off x="457200" y="1793173"/>
            <a:ext cx="82296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4" name="Date Placeholder 3"/>
          <p:cNvSpPr>
            <a:spLocks noGrp="1"/>
          </p:cNvSpPr>
          <p:nvPr>
            <p:ph type="dt" sz="half" idx="10"/>
          </p:nvPr>
        </p:nvSpPr>
        <p:spPr/>
        <p:txBody>
          <a:bodyPr/>
          <a:lstStyle/>
          <a:p>
            <a:fld id="{0757FC0D-19F7-432B-B29F-C816E6C7E186}" type="datetime1">
              <a:rPr lang="en-US" smtClean="0"/>
              <a:t>12/9/19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2" name="Rectangle 11"/>
          <p:cNvSpPr/>
          <p:nvPr userDrawn="1"/>
        </p:nvSpPr>
        <p:spPr>
          <a:xfrm>
            <a:off x="457200" y="2078182"/>
            <a:ext cx="82296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hart Placeholder 5"/>
          <p:cNvSpPr>
            <a:spLocks noGrp="1"/>
          </p:cNvSpPr>
          <p:nvPr>
            <p:ph type="chart" sz="quarter" idx="11"/>
          </p:nvPr>
        </p:nvSpPr>
        <p:spPr>
          <a:xfrm>
            <a:off x="558140" y="2078182"/>
            <a:ext cx="8015844" cy="3135167"/>
          </a:xfrm>
        </p:spPr>
        <p:txBody>
          <a:bodyPr/>
          <a:lstStyle>
            <a:lvl1pPr marL="0" indent="0">
              <a:buNone/>
              <a:defRPr/>
            </a:lvl1pPr>
          </a:lstStyle>
          <a:p>
            <a:endParaRPr lang="en-US" dirty="0"/>
          </a:p>
        </p:txBody>
      </p:sp>
      <p:sp>
        <p:nvSpPr>
          <p:cNvPr id="16" name="Text Placeholder 15"/>
          <p:cNvSpPr>
            <a:spLocks noGrp="1"/>
          </p:cNvSpPr>
          <p:nvPr>
            <p:ph type="body" sz="quarter" idx="12" hasCustomPrompt="1"/>
          </p:nvPr>
        </p:nvSpPr>
        <p:spPr>
          <a:xfrm>
            <a:off x="558800" y="5308600"/>
            <a:ext cx="8015288" cy="676275"/>
          </a:xfrm>
        </p:spPr>
        <p:txBody>
          <a:bodyPr>
            <a:normAutofit/>
          </a:bodyPr>
          <a:lstStyle>
            <a:lvl1pPr marL="0" indent="0">
              <a:buNone/>
              <a:defRPr sz="2400" baseline="0">
                <a:latin typeface="+mn-lt"/>
              </a:defRPr>
            </a:lvl1pPr>
          </a:lstStyle>
          <a:p>
            <a:pPr lvl="0"/>
            <a:r>
              <a:rPr lang="en-US" sz="2000" dirty="0">
                <a:latin typeface="+mn-lt"/>
              </a:rPr>
              <a:t>Chart Description</a:t>
            </a:r>
            <a:endParaRPr lang="en-US" dirty="0"/>
          </a:p>
        </p:txBody>
      </p:sp>
    </p:spTree>
    <p:extLst>
      <p:ext uri="{BB962C8B-B14F-4D97-AF65-F5344CB8AC3E}">
        <p14:creationId xmlns:p14="http://schemas.microsoft.com/office/powerpoint/2010/main" val="1313487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Description - Landscape">
    <p:spTree>
      <p:nvGrpSpPr>
        <p:cNvPr id="1" name=""/>
        <p:cNvGrpSpPr/>
        <p:nvPr/>
      </p:nvGrpSpPr>
      <p:grpSpPr>
        <a:xfrm>
          <a:off x="0" y="0"/>
          <a:ext cx="0" cy="0"/>
          <a:chOff x="0" y="0"/>
          <a:chExt cx="0" cy="0"/>
        </a:xfrm>
      </p:grpSpPr>
      <p:sp>
        <p:nvSpPr>
          <p:cNvPr id="11" name="Rounded Rectangle 10"/>
          <p:cNvSpPr/>
          <p:nvPr userDrawn="1"/>
        </p:nvSpPr>
        <p:spPr>
          <a:xfrm>
            <a:off x="457200" y="1793174"/>
            <a:ext cx="82296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userDrawn="1"/>
        </p:nvSpPr>
        <p:spPr>
          <a:xfrm>
            <a:off x="457200" y="1793173"/>
            <a:ext cx="82296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4" name="Date Placeholder 3"/>
          <p:cNvSpPr>
            <a:spLocks noGrp="1"/>
          </p:cNvSpPr>
          <p:nvPr>
            <p:ph type="dt" sz="half" idx="10"/>
          </p:nvPr>
        </p:nvSpPr>
        <p:spPr/>
        <p:txBody>
          <a:bodyPr/>
          <a:lstStyle/>
          <a:p>
            <a:fld id="{8965E006-ABFF-467F-B90D-2877DA0EDB2A}" type="datetime1">
              <a:rPr lang="en-US" smtClean="0"/>
              <a:t>12/9/19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2" name="Rectangle 11"/>
          <p:cNvSpPr/>
          <p:nvPr userDrawn="1"/>
        </p:nvSpPr>
        <p:spPr>
          <a:xfrm>
            <a:off x="457200" y="2078182"/>
            <a:ext cx="82296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5"/>
          <p:cNvSpPr>
            <a:spLocks noGrp="1"/>
          </p:cNvSpPr>
          <p:nvPr>
            <p:ph type="body" sz="quarter" idx="12" hasCustomPrompt="1"/>
          </p:nvPr>
        </p:nvSpPr>
        <p:spPr>
          <a:xfrm>
            <a:off x="558800" y="5308600"/>
            <a:ext cx="8015288" cy="676275"/>
          </a:xfrm>
        </p:spPr>
        <p:txBody>
          <a:bodyPr>
            <a:normAutofit/>
          </a:bodyPr>
          <a:lstStyle>
            <a:lvl1pPr marL="0" indent="0">
              <a:buNone/>
              <a:defRPr sz="2400" baseline="0">
                <a:latin typeface="+mn-lt"/>
              </a:defRPr>
            </a:lvl1pPr>
          </a:lstStyle>
          <a:p>
            <a:pPr lvl="0"/>
            <a:r>
              <a:rPr lang="en-US" sz="2000" dirty="0">
                <a:latin typeface="+mn-lt"/>
              </a:rPr>
              <a:t>Picture Description</a:t>
            </a:r>
            <a:endParaRPr lang="en-US" dirty="0"/>
          </a:p>
        </p:txBody>
      </p:sp>
      <p:sp>
        <p:nvSpPr>
          <p:cNvPr id="5" name="Picture Placeholder 4"/>
          <p:cNvSpPr>
            <a:spLocks noGrp="1"/>
          </p:cNvSpPr>
          <p:nvPr>
            <p:ph type="pic" sz="quarter" idx="13"/>
          </p:nvPr>
        </p:nvSpPr>
        <p:spPr>
          <a:xfrm>
            <a:off x="558800" y="2078038"/>
            <a:ext cx="8015288" cy="3016250"/>
          </a:xfrm>
        </p:spPr>
        <p:txBody>
          <a:bodyPr/>
          <a:lstStyle>
            <a:lvl1pPr marL="0" indent="0">
              <a:buNone/>
              <a:defRPr/>
            </a:lvl1pPr>
          </a:lstStyle>
          <a:p>
            <a:endParaRPr lang="en-US" dirty="0"/>
          </a:p>
        </p:txBody>
      </p:sp>
    </p:spTree>
    <p:extLst>
      <p:ext uri="{BB962C8B-B14F-4D97-AF65-F5344CB8AC3E}">
        <p14:creationId xmlns:p14="http://schemas.microsoft.com/office/powerpoint/2010/main" val="1320043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Comparison">
    <p:spTree>
      <p:nvGrpSpPr>
        <p:cNvPr id="1" name=""/>
        <p:cNvGrpSpPr/>
        <p:nvPr/>
      </p:nvGrpSpPr>
      <p:grpSpPr>
        <a:xfrm>
          <a:off x="0" y="0"/>
          <a:ext cx="0" cy="0"/>
          <a:chOff x="0" y="0"/>
          <a:chExt cx="0" cy="0"/>
        </a:xfrm>
      </p:grpSpPr>
      <p:sp>
        <p:nvSpPr>
          <p:cNvPr id="11" name="Rounded Rectangle 10"/>
          <p:cNvSpPr/>
          <p:nvPr userDrawn="1"/>
        </p:nvSpPr>
        <p:spPr>
          <a:xfrm>
            <a:off x="385950" y="1793174"/>
            <a:ext cx="41148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userDrawn="1"/>
        </p:nvSpPr>
        <p:spPr>
          <a:xfrm>
            <a:off x="385950" y="1793173"/>
            <a:ext cx="41148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4" name="Date Placeholder 3"/>
          <p:cNvSpPr>
            <a:spLocks noGrp="1"/>
          </p:cNvSpPr>
          <p:nvPr>
            <p:ph type="dt" sz="half" idx="10"/>
          </p:nvPr>
        </p:nvSpPr>
        <p:spPr/>
        <p:txBody>
          <a:bodyPr/>
          <a:lstStyle/>
          <a:p>
            <a:fld id="{5953BB07-73B1-40F3-B435-84086F5116AC}" type="datetime1">
              <a:rPr lang="en-US" smtClean="0"/>
              <a:t>12/9/19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2" name="Rectangle 11"/>
          <p:cNvSpPr/>
          <p:nvPr userDrawn="1"/>
        </p:nvSpPr>
        <p:spPr>
          <a:xfrm>
            <a:off x="385950" y="2078182"/>
            <a:ext cx="41148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5"/>
          <p:cNvSpPr>
            <a:spLocks noGrp="1"/>
          </p:cNvSpPr>
          <p:nvPr>
            <p:ph type="body" sz="quarter" idx="12" hasCustomPrompt="1"/>
          </p:nvPr>
        </p:nvSpPr>
        <p:spPr>
          <a:xfrm>
            <a:off x="487550" y="5308600"/>
            <a:ext cx="3906322" cy="676275"/>
          </a:xfrm>
        </p:spPr>
        <p:txBody>
          <a:bodyPr>
            <a:normAutofit/>
          </a:bodyPr>
          <a:lstStyle>
            <a:lvl1pPr marL="0" indent="0">
              <a:buNone/>
              <a:defRPr sz="2400" baseline="0">
                <a:latin typeface="+mn-lt"/>
              </a:defRPr>
            </a:lvl1pPr>
          </a:lstStyle>
          <a:p>
            <a:pPr lvl="0"/>
            <a:r>
              <a:rPr lang="en-US" sz="2000" dirty="0">
                <a:latin typeface="+mn-lt"/>
              </a:rPr>
              <a:t>Picture Description</a:t>
            </a:r>
            <a:endParaRPr lang="en-US" dirty="0"/>
          </a:p>
        </p:txBody>
      </p:sp>
      <p:sp>
        <p:nvSpPr>
          <p:cNvPr id="5" name="Picture Placeholder 4"/>
          <p:cNvSpPr>
            <a:spLocks noGrp="1"/>
          </p:cNvSpPr>
          <p:nvPr>
            <p:ph type="pic" sz="quarter" idx="13"/>
          </p:nvPr>
        </p:nvSpPr>
        <p:spPr>
          <a:xfrm>
            <a:off x="487550" y="2078038"/>
            <a:ext cx="3906322" cy="3016250"/>
          </a:xfrm>
        </p:spPr>
        <p:txBody>
          <a:bodyPr/>
          <a:lstStyle>
            <a:lvl1pPr marL="0" indent="0">
              <a:buNone/>
              <a:defRPr/>
            </a:lvl1pPr>
          </a:lstStyle>
          <a:p>
            <a:endParaRPr lang="en-US" dirty="0"/>
          </a:p>
        </p:txBody>
      </p:sp>
      <p:sp>
        <p:nvSpPr>
          <p:cNvPr id="14" name="Rounded Rectangle 13"/>
          <p:cNvSpPr/>
          <p:nvPr userDrawn="1"/>
        </p:nvSpPr>
        <p:spPr>
          <a:xfrm>
            <a:off x="4611591" y="1799102"/>
            <a:ext cx="41148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userDrawn="1"/>
        </p:nvSpPr>
        <p:spPr>
          <a:xfrm>
            <a:off x="4611591" y="1799101"/>
            <a:ext cx="41148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611591" y="2084110"/>
            <a:ext cx="41148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15"/>
          <p:cNvSpPr>
            <a:spLocks noGrp="1"/>
          </p:cNvSpPr>
          <p:nvPr>
            <p:ph type="body" sz="quarter" idx="14" hasCustomPrompt="1"/>
          </p:nvPr>
        </p:nvSpPr>
        <p:spPr>
          <a:xfrm>
            <a:off x="4713191" y="5314528"/>
            <a:ext cx="3906322" cy="676275"/>
          </a:xfrm>
        </p:spPr>
        <p:txBody>
          <a:bodyPr>
            <a:normAutofit/>
          </a:bodyPr>
          <a:lstStyle>
            <a:lvl1pPr marL="0" indent="0">
              <a:buNone/>
              <a:defRPr sz="2400" baseline="0">
                <a:latin typeface="+mn-lt"/>
              </a:defRPr>
            </a:lvl1pPr>
          </a:lstStyle>
          <a:p>
            <a:pPr lvl="0"/>
            <a:r>
              <a:rPr lang="en-US" sz="2000" dirty="0">
                <a:latin typeface="+mn-lt"/>
              </a:rPr>
              <a:t>Picture Description</a:t>
            </a:r>
            <a:endParaRPr lang="en-US" dirty="0"/>
          </a:p>
        </p:txBody>
      </p:sp>
      <p:sp>
        <p:nvSpPr>
          <p:cNvPr id="19" name="Picture Placeholder 4"/>
          <p:cNvSpPr>
            <a:spLocks noGrp="1"/>
          </p:cNvSpPr>
          <p:nvPr>
            <p:ph type="pic" sz="quarter" idx="15"/>
          </p:nvPr>
        </p:nvSpPr>
        <p:spPr>
          <a:xfrm>
            <a:off x="4713191" y="2083966"/>
            <a:ext cx="3906322" cy="3016250"/>
          </a:xfrm>
        </p:spPr>
        <p:txBody>
          <a:bodyPr/>
          <a:lstStyle>
            <a:lvl1pPr marL="0" indent="0">
              <a:buNone/>
              <a:defRPr/>
            </a:lvl1pPr>
          </a:lstStyle>
          <a:p>
            <a:endParaRPr lang="en-US" dirty="0"/>
          </a:p>
        </p:txBody>
      </p:sp>
    </p:spTree>
    <p:extLst>
      <p:ext uri="{BB962C8B-B14F-4D97-AF65-F5344CB8AC3E}">
        <p14:creationId xmlns:p14="http://schemas.microsoft.com/office/powerpoint/2010/main" val="80067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Pictur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3" name="Content Placeholder 2"/>
          <p:cNvSpPr>
            <a:spLocks noGrp="1"/>
          </p:cNvSpPr>
          <p:nvPr>
            <p:ph idx="1"/>
          </p:nvPr>
        </p:nvSpPr>
        <p:spPr>
          <a:xfrm>
            <a:off x="3752603" y="1702646"/>
            <a:ext cx="4934196" cy="4423517"/>
          </a:xfrm>
        </p:spPr>
        <p:txBody>
          <a:bodyPr>
            <a:normAutofit/>
          </a:bodyPr>
          <a:lstStyle>
            <a:lvl1pPr>
              <a:defRPr sz="4000"/>
            </a:lvl1pPr>
            <a:lvl2pPr>
              <a:defRPr sz="3600"/>
            </a:lvl2pPr>
            <a:lvl3pPr>
              <a:defRPr sz="32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506B98C-B8A1-4D5B-A18D-3F5AF15E08E6}" type="datetime1">
              <a:rPr lang="en-US" smtClean="0"/>
              <a:t>12/9/19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6" name="Picture Placeholder 5"/>
          <p:cNvSpPr>
            <a:spLocks noGrp="1"/>
          </p:cNvSpPr>
          <p:nvPr>
            <p:ph type="pic" sz="quarter" idx="11"/>
          </p:nvPr>
        </p:nvSpPr>
        <p:spPr>
          <a:xfrm>
            <a:off x="457200" y="1703388"/>
            <a:ext cx="3141663" cy="4422775"/>
          </a:xfrm>
          <a:noFill/>
        </p:spPr>
        <p:txBody>
          <a:bodyPr/>
          <a:lstStyle>
            <a:lvl1pPr marL="0" indent="0">
              <a:buNone/>
              <a:defRPr/>
            </a:lvl1pPr>
          </a:lstStyle>
          <a:p>
            <a:endParaRPr lang="en-US" dirty="0"/>
          </a:p>
        </p:txBody>
      </p:sp>
    </p:spTree>
    <p:extLst>
      <p:ext uri="{BB962C8B-B14F-4D97-AF65-F5344CB8AC3E}">
        <p14:creationId xmlns:p14="http://schemas.microsoft.com/office/powerpoint/2010/main" val="2798480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593765"/>
            <a:ext cx="9144000" cy="5830785"/>
          </a:xfrm>
          <a:solidFill>
            <a:schemeClr val="bg1"/>
          </a:solidFill>
        </p:spPr>
        <p:txBody>
          <a:bodyPr/>
          <a:lstStyle>
            <a:lvl1pPr marL="0" indent="0" algn="ctr">
              <a:buNone/>
              <a:defRPr/>
            </a:lvl1pPr>
          </a:lstStyle>
          <a:p>
            <a:endParaRPr lang="en-US" dirty="0"/>
          </a:p>
        </p:txBody>
      </p:sp>
      <p:sp>
        <p:nvSpPr>
          <p:cNvPr id="4" name="Date Placeholder 3"/>
          <p:cNvSpPr>
            <a:spLocks noGrp="1"/>
          </p:cNvSpPr>
          <p:nvPr>
            <p:ph type="dt" sz="half" idx="10"/>
          </p:nvPr>
        </p:nvSpPr>
        <p:spPr/>
        <p:txBody>
          <a:bodyPr/>
          <a:lstStyle/>
          <a:p>
            <a:fld id="{051A6D5D-328D-4785-A3BE-27DD63E6DC85}" type="datetime1">
              <a:rPr lang="en-US" smtClean="0"/>
              <a:t>12/9/19</a:t>
            </a:fld>
            <a:endParaRPr lang="en-US" dirty="0"/>
          </a:p>
        </p:txBody>
      </p:sp>
    </p:spTree>
    <p:extLst>
      <p:ext uri="{BB962C8B-B14F-4D97-AF65-F5344CB8AC3E}">
        <p14:creationId xmlns:p14="http://schemas.microsoft.com/office/powerpoint/2010/main" val="3053125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Date Placeholder 2"/>
          <p:cNvSpPr>
            <a:spLocks noGrp="1"/>
          </p:cNvSpPr>
          <p:nvPr>
            <p:ph type="dt" sz="half" idx="10"/>
          </p:nvPr>
        </p:nvSpPr>
        <p:spPr/>
        <p:txBody>
          <a:bodyPr/>
          <a:lstStyle/>
          <a:p>
            <a:fld id="{D3F7422F-BB98-4E24-A80B-BCF434B6C4D6}" type="datetime1">
              <a:rPr lang="en-US" smtClean="0"/>
              <a:t>12/9/19</a:t>
            </a:fld>
            <a:endParaRPr lang="en-US"/>
          </a:p>
        </p:txBody>
      </p:sp>
      <p:sp>
        <p:nvSpPr>
          <p:cNvPr id="6"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7"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37526182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78774"/>
            <a:ext cx="8229600" cy="8238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702646"/>
            <a:ext cx="8229600" cy="44235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553200" y="23886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577EF-CF26-4167-A67D-7EF8C96C782A}" type="datetime1">
              <a:rPr lang="en-US" smtClean="0"/>
              <a:t>12/9/19</a:t>
            </a:fld>
            <a:endParaRPr lang="en-US"/>
          </a:p>
        </p:txBody>
      </p:sp>
      <p:pic>
        <p:nvPicPr>
          <p:cNvPr id="7" name="Picture 6"/>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457200" y="296599"/>
            <a:ext cx="2052452" cy="297167"/>
          </a:xfrm>
          <a:prstGeom prst="rect">
            <a:avLst/>
          </a:prstGeom>
        </p:spPr>
      </p:pic>
      <p:cxnSp>
        <p:nvCxnSpPr>
          <p:cNvPr id="9" name="Straight Connector 8"/>
          <p:cNvCxnSpPr/>
          <p:nvPr userDrawn="1"/>
        </p:nvCxnSpPr>
        <p:spPr>
          <a:xfrm>
            <a:off x="457200" y="736270"/>
            <a:ext cx="8229600" cy="0"/>
          </a:xfrm>
          <a:prstGeom prst="line">
            <a:avLst/>
          </a:prstGeom>
          <a:ln>
            <a:solidFill>
              <a:srgbClr val="990000"/>
            </a:solidFill>
          </a:ln>
          <a:effectLst/>
        </p:spPr>
        <p:style>
          <a:lnRef idx="2">
            <a:schemeClr val="accent2"/>
          </a:lnRef>
          <a:fillRef idx="0">
            <a:schemeClr val="accent2"/>
          </a:fillRef>
          <a:effectRef idx="1">
            <a:schemeClr val="accent2"/>
          </a:effectRef>
          <a:fontRef idx="minor">
            <a:schemeClr val="tx1"/>
          </a:fontRef>
        </p:style>
      </p:cxnSp>
      <p:sp>
        <p:nvSpPr>
          <p:cNvPr id="11" name="Rectangle 10"/>
          <p:cNvSpPr/>
          <p:nvPr userDrawn="1"/>
        </p:nvSpPr>
        <p:spPr>
          <a:xfrm>
            <a:off x="0" y="6356350"/>
            <a:ext cx="9144000" cy="50165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15"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6" name="TextBox 15"/>
          <p:cNvSpPr txBox="1"/>
          <p:nvPr userDrawn="1"/>
        </p:nvSpPr>
        <p:spPr>
          <a:xfrm flipH="1">
            <a:off x="457200" y="6406671"/>
            <a:ext cx="3184370" cy="400110"/>
          </a:xfrm>
          <a:prstGeom prst="rect">
            <a:avLst/>
          </a:prstGeom>
          <a:noFill/>
        </p:spPr>
        <p:txBody>
          <a:bodyPr wrap="square" rtlCol="0">
            <a:spAutoFit/>
          </a:bodyPr>
          <a:lstStyle/>
          <a:p>
            <a:pPr>
              <a:lnSpc>
                <a:spcPts val="1200"/>
              </a:lnSpc>
            </a:pPr>
            <a:r>
              <a:rPr lang="en-US" sz="1400" dirty="0">
                <a:solidFill>
                  <a:schemeClr val="bg1"/>
                </a:solidFill>
              </a:rPr>
              <a:t>Faculty of Engineering,</a:t>
            </a:r>
            <a:r>
              <a:rPr lang="en-US" sz="1400" baseline="0" dirty="0">
                <a:solidFill>
                  <a:schemeClr val="bg1"/>
                </a:solidFill>
              </a:rPr>
              <a:t> Chulalongkorn University</a:t>
            </a:r>
          </a:p>
          <a:p>
            <a:pPr>
              <a:lnSpc>
                <a:spcPts val="1200"/>
              </a:lnSpc>
            </a:pPr>
            <a:r>
              <a:rPr lang="en-US" sz="1400" baseline="0" dirty="0">
                <a:solidFill>
                  <a:schemeClr val="bg1"/>
                </a:solidFill>
              </a:rPr>
              <a:t>www.eng.chula.ac.th</a:t>
            </a:r>
            <a:endParaRPr lang="en-US" sz="1400" dirty="0">
              <a:solidFill>
                <a:schemeClr val="bg1"/>
              </a:solidFill>
            </a:endParaRPr>
          </a:p>
        </p:txBody>
      </p:sp>
    </p:spTree>
    <p:extLst>
      <p:ext uri="{BB962C8B-B14F-4D97-AF65-F5344CB8AC3E}">
        <p14:creationId xmlns:p14="http://schemas.microsoft.com/office/powerpoint/2010/main" val="3755277138"/>
      </p:ext>
    </p:extLst>
  </p:cSld>
  <p:clrMap bg1="lt1" tx1="dk1" bg2="lt2" tx2="dk2" accent1="accent1" accent2="accent2" accent3="accent3" accent4="accent4" accent5="accent5" accent6="accent6" hlink="hlink" folHlink="folHlink"/>
  <p:sldLayoutIdLst>
    <p:sldLayoutId id="2147483661" r:id="rId1"/>
    <p:sldLayoutId id="2147483660" r:id="rId2"/>
    <p:sldLayoutId id="2147483650" r:id="rId3"/>
    <p:sldLayoutId id="2147483663" r:id="rId4"/>
    <p:sldLayoutId id="2147483664" r:id="rId5"/>
    <p:sldLayoutId id="2147483666" r:id="rId6"/>
    <p:sldLayoutId id="2147483662" r:id="rId7"/>
    <p:sldLayoutId id="2147483665" r:id="rId8"/>
    <p:sldLayoutId id="2147483654" r:id="rId9"/>
    <p:sldLayoutId id="2147483655" r:id="rId10"/>
  </p:sldLayoutIdLst>
  <p:hf hdr="0" ftr="0"/>
  <p:txStyles>
    <p:titleStyle>
      <a:lvl1pPr algn="l" defTabSz="457200" rtl="0" eaLnBrk="1" latinLnBrk="0" hangingPunct="1">
        <a:spcBef>
          <a:spcPct val="0"/>
        </a:spcBef>
        <a:buNone/>
        <a:defRPr sz="4800" kern="1200">
          <a:solidFill>
            <a:schemeClr val="tx1"/>
          </a:solidFill>
          <a:latin typeface="+mj-lt"/>
          <a:ea typeface="+mj-ea"/>
          <a:cs typeface="+mj-cs"/>
        </a:defRPr>
      </a:lvl1pPr>
    </p:titleStyle>
    <p:bodyStyle>
      <a:lvl1pPr marL="342900" indent="-342900" algn="l" defTabSz="457200" rtl="0" eaLnBrk="1" latinLnBrk="0" hangingPunct="1">
        <a:spcBef>
          <a:spcPts val="0"/>
        </a:spcBef>
        <a:buClr>
          <a:schemeClr val="bg1">
            <a:lumMod val="50000"/>
          </a:schemeClr>
        </a:buClr>
        <a:buFont typeface="Wingdings" panose="05000000000000000000" pitchFamily="2" charset="2"/>
        <a:buChar char="§"/>
        <a:defRPr sz="4000" kern="1200">
          <a:solidFill>
            <a:schemeClr val="tx1"/>
          </a:solidFill>
          <a:latin typeface="+mn-lt"/>
          <a:ea typeface="+mn-ea"/>
          <a:cs typeface="+mn-cs"/>
        </a:defRPr>
      </a:lvl1pPr>
      <a:lvl2pPr marL="742950" indent="-285750" algn="l" defTabSz="457200" rtl="0" eaLnBrk="1" latinLnBrk="0" hangingPunct="1">
        <a:spcBef>
          <a:spcPts val="0"/>
        </a:spcBef>
        <a:buClr>
          <a:srgbClr val="C00000"/>
        </a:buClr>
        <a:buFont typeface="Wingdings" panose="05000000000000000000" pitchFamily="2" charset="2"/>
        <a:buChar char="§"/>
        <a:defRPr sz="36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3200" kern="1200">
          <a:solidFill>
            <a:schemeClr val="tx1"/>
          </a:solidFill>
          <a:latin typeface="+mn-lt"/>
          <a:ea typeface="+mn-ea"/>
          <a:cs typeface="+mn-cs"/>
        </a:defRPr>
      </a:lvl3pPr>
      <a:lvl4pPr marL="1600200" indent="-228600" algn="l" defTabSz="457200" rtl="0" eaLnBrk="1" latinLnBrk="0" hangingPunct="1">
        <a:spcBef>
          <a:spcPts val="0"/>
        </a:spcBef>
        <a:buClr>
          <a:schemeClr val="bg1">
            <a:lumMod val="50000"/>
          </a:schemeClr>
        </a:buClr>
        <a:buFont typeface="Arial" panose="020B0604020202020204" pitchFamily="34" charset="0"/>
        <a:buChar char="•"/>
        <a:defRPr sz="2800" kern="1200">
          <a:solidFill>
            <a:schemeClr val="tx1"/>
          </a:solidFill>
          <a:latin typeface="+mn-lt"/>
          <a:ea typeface="+mn-ea"/>
          <a:cs typeface="+mn-cs"/>
        </a:defRPr>
      </a:lvl4pPr>
      <a:lvl5pPr marL="2057400" indent="-228600" algn="l" defTabSz="457200" rtl="0" eaLnBrk="1" latinLnBrk="0" hangingPunct="1">
        <a:spcBef>
          <a:spcPts val="0"/>
        </a:spcBef>
        <a:buClr>
          <a:schemeClr val="bg1">
            <a:lumMod val="50000"/>
          </a:schemeClr>
        </a:buClr>
        <a:buSzPct val="80000"/>
        <a:buFont typeface="Arial"/>
        <a:buChar char="»"/>
        <a:defRPr sz="2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891584"/>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gif"/><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jpg"/><Relationship Id="rId11"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srg.github.io/ryu-book/en/Ryubook.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5" Type="http://schemas.openxmlformats.org/officeDocument/2006/relationships/image" Target="../media/image34.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9.png"/><Relationship Id="rId1" Type="http://schemas.microsoft.com/office/2007/relationships/media" Target="../media/media1.mp4"/><Relationship Id="rId2" Type="http://schemas.openxmlformats.org/officeDocument/2006/relationships/video" Target="../media/media1.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s.cisco.com/ciscoit/sdn-101-what-it-is-why-it-matters-and-how-to-do-it" TargetMode="Externa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7D3189EF-ACE2-4254-A726-1A2BE33CA0F9}" type="datetime1">
              <a:rPr lang="en-US" smtClean="0"/>
              <a:t>12/9/19</a:t>
            </a:fld>
            <a:endParaRPr lang="en-US" dirty="0"/>
          </a:p>
        </p:txBody>
      </p:sp>
      <p:sp>
        <p:nvSpPr>
          <p:cNvPr id="9" name="Slide Number Placeholder 8"/>
          <p:cNvSpPr>
            <a:spLocks noGrp="1"/>
          </p:cNvSpPr>
          <p:nvPr>
            <p:ph type="sldNum" sz="quarter" idx="4"/>
          </p:nvPr>
        </p:nvSpPr>
        <p:spPr/>
        <p:txBody>
          <a:bodyPr/>
          <a:lstStyle/>
          <a:p>
            <a:fld id="{2EF116DB-A468-3740-8B51-68F10C5D2402}" type="slidenum">
              <a:rPr lang="en-US" smtClean="0"/>
              <a:pPr/>
              <a:t>1</a:t>
            </a:fld>
            <a:endParaRPr lang="en-US" dirty="0"/>
          </a:p>
        </p:txBody>
      </p:sp>
      <p:pic>
        <p:nvPicPr>
          <p:cNvPr id="11" name="Picture 14" descr="http://www.rcmse.eng.chula.ac.th/sites/default/files/images/FacultyOfEngineeringLogoWhit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44283" y="84974"/>
            <a:ext cx="655364" cy="66422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xmlns="" id="{5E0FA4E3-C60D-9B45-A291-265987EC4537}"/>
              </a:ext>
            </a:extLst>
          </p:cNvPr>
          <p:cNvSpPr>
            <a:spLocks noGrp="1"/>
          </p:cNvSpPr>
          <p:nvPr>
            <p:ph type="ctrTitle"/>
          </p:nvPr>
        </p:nvSpPr>
        <p:spPr>
          <a:xfrm>
            <a:off x="519263" y="894393"/>
            <a:ext cx="8317675" cy="617074"/>
          </a:xfrm>
        </p:spPr>
        <p:txBody>
          <a:bodyPr>
            <a:normAutofit/>
          </a:bodyPr>
          <a:lstStyle/>
          <a:p>
            <a:r>
              <a:rPr lang="en-US" sz="3200" b="1" dirty="0" smtClean="0">
                <a:latin typeface="Times New Roman" panose="02020603050405020304" pitchFamily="18" charset="0"/>
                <a:cs typeface="Times New Roman" panose="02020603050405020304" pitchFamily="18" charset="0"/>
              </a:rPr>
              <a:t>Smart </a:t>
            </a:r>
            <a:r>
              <a:rPr lang="en-US" sz="3200" b="1" dirty="0" err="1" smtClean="0">
                <a:latin typeface="Times New Roman" panose="02020603050405020304" pitchFamily="18" charset="0"/>
                <a:cs typeface="Times New Roman" panose="02020603050405020304" pitchFamily="18" charset="0"/>
              </a:rPr>
              <a:t>Mobility@Chula</a:t>
            </a:r>
            <a:endParaRPr lang="en-US" sz="3200" b="1"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xmlns="" id="{48EC3A3D-9308-704B-A044-E05F794E87B2}"/>
              </a:ext>
            </a:extLst>
          </p:cNvPr>
          <p:cNvSpPr txBox="1">
            <a:spLocks/>
          </p:cNvSpPr>
          <p:nvPr/>
        </p:nvSpPr>
        <p:spPr>
          <a:xfrm>
            <a:off x="2498296" y="4085030"/>
            <a:ext cx="4282633" cy="985559"/>
          </a:xfrm>
          <a:prstGeom prst="rect">
            <a:avLst/>
          </a:prstGeom>
        </p:spPr>
        <p:txBody>
          <a:bodyPr vert="horz" lIns="91440" tIns="45720" rIns="91440" bIns="45720" rtlCol="0">
            <a:noAutofit/>
          </a:bodyPr>
          <a:lstStyle>
            <a:lvl1pPr marL="0" indent="0" algn="ctr" defTabSz="457200" rtl="0" eaLnBrk="1" latinLnBrk="0" hangingPunct="1">
              <a:spcBef>
                <a:spcPts val="0"/>
              </a:spcBef>
              <a:buClr>
                <a:schemeClr val="bg1">
                  <a:lumMod val="50000"/>
                </a:schemeClr>
              </a:buClr>
              <a:buFont typeface="Wingdings" panose="05000000000000000000" pitchFamily="2" charset="2"/>
              <a:buNone/>
              <a:defRPr sz="3600" b="1" kern="1200">
                <a:solidFill>
                  <a:schemeClr val="tx1">
                    <a:lumMod val="50000"/>
                    <a:lumOff val="50000"/>
                  </a:schemeClr>
                </a:solidFill>
                <a:latin typeface="+mn-lt"/>
                <a:ea typeface="+mn-ea"/>
                <a:cs typeface="+mn-cs"/>
              </a:defRPr>
            </a:lvl1pPr>
            <a:lvl2pPr marL="457200" indent="0" algn="ctr" defTabSz="457200" rtl="0" eaLnBrk="1" latinLnBrk="0" hangingPunct="1">
              <a:spcBef>
                <a:spcPts val="0"/>
              </a:spcBef>
              <a:buClr>
                <a:srgbClr val="C00000"/>
              </a:buClr>
              <a:buFont typeface="Wingdings" panose="05000000000000000000" pitchFamily="2" charset="2"/>
              <a:buNone/>
              <a:defRPr sz="3600" kern="1200">
                <a:solidFill>
                  <a:schemeClr val="tx1">
                    <a:tint val="75000"/>
                  </a:schemeClr>
                </a:solidFill>
                <a:latin typeface="+mn-lt"/>
                <a:ea typeface="+mn-ea"/>
                <a:cs typeface="+mn-cs"/>
              </a:defRPr>
            </a:lvl2pPr>
            <a:lvl3pPr marL="914400" indent="0" algn="ctr" defTabSz="457200" rtl="0" eaLnBrk="1" latinLnBrk="0" hangingPunct="1">
              <a:spcBef>
                <a:spcPts val="0"/>
              </a:spcBef>
              <a:buFont typeface="Arial"/>
              <a:buNone/>
              <a:defRPr sz="3200" kern="1200">
                <a:solidFill>
                  <a:schemeClr val="tx1">
                    <a:tint val="75000"/>
                  </a:schemeClr>
                </a:solidFill>
                <a:latin typeface="+mn-lt"/>
                <a:ea typeface="+mn-ea"/>
                <a:cs typeface="+mn-cs"/>
              </a:defRPr>
            </a:lvl3pPr>
            <a:lvl4pPr marL="1371600" indent="0" algn="ctr" defTabSz="457200" rtl="0" eaLnBrk="1" latinLnBrk="0" hangingPunct="1">
              <a:spcBef>
                <a:spcPts val="0"/>
              </a:spcBef>
              <a:buClr>
                <a:schemeClr val="bg1">
                  <a:lumMod val="50000"/>
                </a:schemeClr>
              </a:buClr>
              <a:buFont typeface="Arial" panose="020B0604020202020204" pitchFamily="34" charset="0"/>
              <a:buNone/>
              <a:defRPr sz="2800" kern="1200">
                <a:solidFill>
                  <a:schemeClr val="tx1">
                    <a:tint val="75000"/>
                  </a:schemeClr>
                </a:solidFill>
                <a:latin typeface="+mn-lt"/>
                <a:ea typeface="+mn-ea"/>
                <a:cs typeface="+mn-cs"/>
              </a:defRPr>
            </a:lvl4pPr>
            <a:lvl5pPr marL="1828800" indent="0" algn="ctr" defTabSz="457200" rtl="0" eaLnBrk="1" latinLnBrk="0" hangingPunct="1">
              <a:spcBef>
                <a:spcPts val="0"/>
              </a:spcBef>
              <a:buClr>
                <a:schemeClr val="bg1">
                  <a:lumMod val="50000"/>
                </a:schemeClr>
              </a:buClr>
              <a:buSzPct val="80000"/>
              <a:buFont typeface="Arial"/>
              <a:buNone/>
              <a:defRPr sz="2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50000"/>
              </a:lnSpc>
            </a:pPr>
            <a:r>
              <a:rPr lang="en-US" sz="2000" dirty="0" smtClean="0">
                <a:solidFill>
                  <a:schemeClr val="tx2"/>
                </a:solidFill>
                <a:latin typeface="Times New Roman" panose="02020603050405020304" pitchFamily="18" charset="0"/>
                <a:cs typeface="Times New Roman" panose="02020603050405020304" pitchFamily="18" charset="0"/>
              </a:rPr>
              <a:t>Mr. </a:t>
            </a:r>
            <a:r>
              <a:rPr lang="en-US" sz="2000" dirty="0" err="1" smtClean="0">
                <a:solidFill>
                  <a:schemeClr val="tx2"/>
                </a:solidFill>
                <a:latin typeface="Times New Roman" panose="02020603050405020304" pitchFamily="18" charset="0"/>
                <a:cs typeface="Times New Roman" panose="02020603050405020304" pitchFamily="18" charset="0"/>
              </a:rPr>
              <a:t>Soe</a:t>
            </a:r>
            <a:r>
              <a:rPr lang="en-US" sz="2000" dirty="0" smtClean="0">
                <a:solidFill>
                  <a:schemeClr val="tx2"/>
                </a:solidFill>
                <a:latin typeface="Times New Roman" panose="02020603050405020304" pitchFamily="18" charset="0"/>
                <a:cs typeface="Times New Roman" panose="02020603050405020304" pitchFamily="18" charset="0"/>
              </a:rPr>
              <a:t> Ye </a:t>
            </a:r>
            <a:r>
              <a:rPr lang="en-US" sz="2000" dirty="0" err="1" smtClean="0">
                <a:solidFill>
                  <a:schemeClr val="tx2"/>
                </a:solidFill>
                <a:latin typeface="Times New Roman" panose="02020603050405020304" pitchFamily="18" charset="0"/>
                <a:cs typeface="Times New Roman" panose="02020603050405020304" pitchFamily="18" charset="0"/>
              </a:rPr>
              <a:t>Htet</a:t>
            </a:r>
            <a:endParaRPr lang="en-US" sz="2000" dirty="0" smtClean="0">
              <a:solidFill>
                <a:schemeClr val="tx2"/>
              </a:solidFill>
              <a:latin typeface="Times New Roman" panose="02020603050405020304" pitchFamily="18" charset="0"/>
              <a:cs typeface="Times New Roman" panose="02020603050405020304" pitchFamily="18" charset="0"/>
            </a:endParaRPr>
          </a:p>
          <a:p>
            <a:pPr algn="r">
              <a:lnSpc>
                <a:spcPct val="150000"/>
              </a:lnSpc>
            </a:pPr>
            <a:r>
              <a:rPr lang="en-US" sz="2000" dirty="0" err="1" smtClean="0">
                <a:solidFill>
                  <a:schemeClr val="tx2"/>
                </a:solidFill>
                <a:latin typeface="Times New Roman" panose="02020603050405020304" pitchFamily="18" charset="0"/>
                <a:cs typeface="Times New Roman" panose="02020603050405020304" pitchFamily="18" charset="0"/>
              </a:rPr>
              <a:t>Chulalongkorn</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University, Thailand</a:t>
            </a: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99" y="5795388"/>
            <a:ext cx="1471271" cy="425894"/>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62057" y="5719513"/>
            <a:ext cx="736240" cy="636837"/>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21234" y="5710046"/>
            <a:ext cx="646304" cy="646304"/>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52213" y="5269110"/>
            <a:ext cx="746411" cy="1124593"/>
          </a:xfrm>
          <a:prstGeom prst="rect">
            <a:avLst/>
          </a:prstGeom>
        </p:spPr>
      </p:pic>
      <p:pic>
        <p:nvPicPr>
          <p:cNvPr id="14" name="Picture 1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198687" y="5578922"/>
            <a:ext cx="1838245" cy="760939"/>
          </a:xfrm>
          <a:prstGeom prst="rect">
            <a:avLst/>
          </a:prstGeom>
        </p:spPr>
      </p:pic>
      <p:pic>
        <p:nvPicPr>
          <p:cNvPr id="15" name="Picture 14"/>
          <p:cNvPicPr>
            <a:picLocks noChangeAspect="1"/>
          </p:cNvPicPr>
          <p:nvPr/>
        </p:nvPicPr>
        <p:blipFill rotWithShape="1">
          <a:blip r:embed="rId9" cstate="screen">
            <a:extLst>
              <a:ext uri="{28A0092B-C50C-407E-A947-70E740481C1C}">
                <a14:useLocalDpi xmlns:a14="http://schemas.microsoft.com/office/drawing/2010/main"/>
              </a:ext>
            </a:extLst>
          </a:blip>
          <a:srcRect r="37797" b="34687"/>
          <a:stretch/>
        </p:blipFill>
        <p:spPr>
          <a:xfrm>
            <a:off x="8040766" y="5595411"/>
            <a:ext cx="1029236" cy="760939"/>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l="-899" t="8298" r="899" b="12603"/>
          <a:stretch/>
        </p:blipFill>
        <p:spPr>
          <a:xfrm>
            <a:off x="2998664" y="1585977"/>
            <a:ext cx="3281898" cy="2595947"/>
          </a:xfrm>
          <a:prstGeom prst="rect">
            <a:avLst/>
          </a:prstGeom>
        </p:spPr>
      </p:pic>
      <p:pic>
        <p:nvPicPr>
          <p:cNvPr id="16" name="Picture 15"/>
          <p:cNvPicPr>
            <a:picLocks noChangeAspect="1"/>
          </p:cNvPicPr>
          <p:nvPr/>
        </p:nvPicPr>
        <p:blipFill rotWithShape="1">
          <a:blip r:embed="rId11">
            <a:extLst>
              <a:ext uri="{28A0092B-C50C-407E-A947-70E740481C1C}">
                <a14:useLocalDpi xmlns:a14="http://schemas.microsoft.com/office/drawing/2010/main" val="0"/>
              </a:ext>
            </a:extLst>
          </a:blip>
          <a:srcRect t="22564" b="30625"/>
          <a:stretch/>
        </p:blipFill>
        <p:spPr>
          <a:xfrm>
            <a:off x="3586856" y="5465327"/>
            <a:ext cx="1705205" cy="874534"/>
          </a:xfrm>
          <a:prstGeom prst="rect">
            <a:avLst/>
          </a:prstGeom>
        </p:spPr>
      </p:pic>
    </p:spTree>
    <p:extLst>
      <p:ext uri="{BB962C8B-B14F-4D97-AF65-F5344CB8AC3E}">
        <p14:creationId xmlns:p14="http://schemas.microsoft.com/office/powerpoint/2010/main" val="959682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10</a:t>
            </a:fld>
            <a:endParaRPr lang="en-US" dirty="0"/>
          </a:p>
        </p:txBody>
      </p:sp>
      <p:sp>
        <p:nvSpPr>
          <p:cNvPr id="7" name="TextBox 6"/>
          <p:cNvSpPr txBox="1"/>
          <p:nvPr/>
        </p:nvSpPr>
        <p:spPr>
          <a:xfrm>
            <a:off x="252045" y="723900"/>
            <a:ext cx="8777655" cy="1200329"/>
          </a:xfrm>
          <a:prstGeom prst="rect">
            <a:avLst/>
          </a:prstGeom>
          <a:noFill/>
        </p:spPr>
        <p:txBody>
          <a:bodyPr wrap="square" rtlCol="0">
            <a:spAutoFit/>
          </a:bodyPr>
          <a:lstStyle/>
          <a:p>
            <a:pPr algn="just"/>
            <a:r>
              <a:rPr lang="en-US" sz="2400" b="1" dirty="0">
                <a:solidFill>
                  <a:srgbClr val="0070C0"/>
                </a:solidFill>
                <a:latin typeface="Times New Roman" panose="02020603050405020304" pitchFamily="18" charset="0"/>
                <a:cs typeface="Times New Roman" panose="02020603050405020304" pitchFamily="18" charset="0"/>
              </a:rPr>
              <a:t>Implementation of Outdoor SDWMN Testbed With </a:t>
            </a:r>
            <a:r>
              <a:rPr lang="en-US" sz="2400" b="1" dirty="0" smtClean="0">
                <a:solidFill>
                  <a:srgbClr val="0070C0"/>
                </a:solidFill>
                <a:latin typeface="Times New Roman" panose="02020603050405020304" pitchFamily="18" charset="0"/>
                <a:cs typeface="Times New Roman" panose="02020603050405020304" pitchFamily="18" charset="0"/>
              </a:rPr>
              <a:t>Fault-Tolerant </a:t>
            </a:r>
            <a:r>
              <a:rPr lang="en-US" sz="2400" b="1" dirty="0">
                <a:solidFill>
                  <a:srgbClr val="0070C0"/>
                </a:solidFill>
                <a:latin typeface="Times New Roman" panose="02020603050405020304" pitchFamily="18" charset="0"/>
                <a:cs typeface="Times New Roman" panose="02020603050405020304" pitchFamily="18" charset="0"/>
              </a:rPr>
              <a:t>Multi-hop Routing on unreachable of Wireless Mesh </a:t>
            </a:r>
            <a:r>
              <a:rPr lang="en-US" sz="2400" b="1" dirty="0" smtClean="0">
                <a:solidFill>
                  <a:srgbClr val="0070C0"/>
                </a:solidFill>
                <a:latin typeface="Times New Roman" panose="02020603050405020304" pitchFamily="18" charset="0"/>
                <a:cs typeface="Times New Roman" panose="02020603050405020304" pitchFamily="18" charset="0"/>
              </a:rPr>
              <a:t>Node</a:t>
            </a:r>
            <a:endParaRPr lang="en-US" sz="2400" b="1" dirty="0">
              <a:solidFill>
                <a:srgbClr val="0070C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348272" y="2044135"/>
            <a:ext cx="8585200" cy="4093428"/>
          </a:xfrm>
          <a:prstGeom prst="rect">
            <a:avLst/>
          </a:prstGeom>
          <a:noFill/>
        </p:spPr>
        <p:txBody>
          <a:bodyPr wrap="square" rtlCol="0">
            <a:spAutoFit/>
          </a:bodyPr>
          <a:lstStyle/>
          <a:p>
            <a:pPr marL="342900" indent="-342900">
              <a:buFont typeface="Wingdings" charset="2"/>
              <a:buChar char="Ø"/>
            </a:pPr>
            <a:r>
              <a:rPr lang="en-US" sz="2000" dirty="0">
                <a:solidFill>
                  <a:srgbClr val="C00000"/>
                </a:solidFill>
                <a:latin typeface="Times New Roman" charset="0"/>
                <a:ea typeface="Times New Roman" charset="0"/>
                <a:cs typeface="Times New Roman" charset="0"/>
              </a:rPr>
              <a:t>Hardware Lists</a:t>
            </a:r>
          </a:p>
          <a:p>
            <a:pPr marL="342900" indent="-342900">
              <a:buFont typeface="Wingdings" charset="2"/>
              <a:buChar char="Ø"/>
            </a:pPr>
            <a:r>
              <a:rPr lang="en-US" sz="2000" dirty="0">
                <a:solidFill>
                  <a:srgbClr val="C00000"/>
                </a:solidFill>
                <a:latin typeface="Times New Roman" charset="0"/>
                <a:ea typeface="Times New Roman" charset="0"/>
                <a:cs typeface="Times New Roman" charset="0"/>
              </a:rPr>
              <a:t>Applied Software </a:t>
            </a:r>
            <a:r>
              <a:rPr lang="en-US" sz="2000" dirty="0" smtClean="0">
                <a:solidFill>
                  <a:srgbClr val="C00000"/>
                </a:solidFill>
                <a:latin typeface="Times New Roman" charset="0"/>
                <a:ea typeface="Times New Roman" charset="0"/>
                <a:cs typeface="Times New Roman" charset="0"/>
              </a:rPr>
              <a:t>Tools</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Setting of Actual Testbed Component </a:t>
            </a:r>
            <a:r>
              <a:rPr lang="en-US" sz="2000" dirty="0" smtClean="0">
                <a:solidFill>
                  <a:srgbClr val="C00000"/>
                </a:solidFill>
                <a:latin typeface="Times New Roman" panose="02020603050405020304" pitchFamily="18" charset="0"/>
                <a:cs typeface="Times New Roman" panose="02020603050405020304" pitchFamily="18" charset="0"/>
              </a:rPr>
              <a:t>Installation</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Illustration of Routing on Primary Route for Control Plane in Proposed Outdoor Small-scale SDWMN </a:t>
            </a:r>
            <a:r>
              <a:rPr lang="en-US" sz="2000" dirty="0" smtClean="0">
                <a:solidFill>
                  <a:srgbClr val="C00000"/>
                </a:solidFill>
                <a:latin typeface="Times New Roman" panose="02020603050405020304" pitchFamily="18" charset="0"/>
                <a:cs typeface="Times New Roman" panose="02020603050405020304" pitchFamily="18" charset="0"/>
              </a:rPr>
              <a:t>Testbed</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Illustration of Routing on Primary Route for </a:t>
            </a:r>
            <a:r>
              <a:rPr lang="en-US" sz="2000" dirty="0" smtClean="0">
                <a:solidFill>
                  <a:srgbClr val="C00000"/>
                </a:solidFill>
                <a:latin typeface="Times New Roman" panose="02020603050405020304" pitchFamily="18" charset="0"/>
                <a:cs typeface="Times New Roman" panose="02020603050405020304" pitchFamily="18" charset="0"/>
              </a:rPr>
              <a:t>Data </a:t>
            </a:r>
            <a:r>
              <a:rPr lang="en-US" sz="2000" dirty="0">
                <a:solidFill>
                  <a:srgbClr val="C00000"/>
                </a:solidFill>
                <a:latin typeface="Times New Roman" panose="02020603050405020304" pitchFamily="18" charset="0"/>
                <a:cs typeface="Times New Roman" panose="02020603050405020304" pitchFamily="18" charset="0"/>
              </a:rPr>
              <a:t>Plane in Proposed Outdoor Small-scale SDWMN </a:t>
            </a:r>
            <a:r>
              <a:rPr lang="en-US" sz="2000" dirty="0" smtClean="0">
                <a:solidFill>
                  <a:srgbClr val="C00000"/>
                </a:solidFill>
                <a:latin typeface="Times New Roman" panose="02020603050405020304" pitchFamily="18" charset="0"/>
                <a:cs typeface="Times New Roman" panose="02020603050405020304" pitchFamily="18" charset="0"/>
              </a:rPr>
              <a:t>Testbed</a:t>
            </a:r>
          </a:p>
          <a:p>
            <a:pPr marL="342900" indent="-342900">
              <a:buFont typeface="Wingdings" charset="2"/>
              <a:buChar char="Ø"/>
            </a:pPr>
            <a:r>
              <a:rPr lang="en-US" sz="2000" dirty="0">
                <a:solidFill>
                  <a:srgbClr val="C00000"/>
                </a:solidFill>
                <a:latin typeface="Times New Roman" charset="0"/>
                <a:ea typeface="Times New Roman" charset="0"/>
                <a:cs typeface="Times New Roman" charset="0"/>
              </a:rPr>
              <a:t>Implementation of In-band Control Plane and Data Plane in Outdoor Medium-Range SDWMN </a:t>
            </a:r>
            <a:r>
              <a:rPr lang="en-US" sz="2000" dirty="0" smtClean="0">
                <a:solidFill>
                  <a:srgbClr val="C00000"/>
                </a:solidFill>
                <a:latin typeface="Times New Roman" charset="0"/>
                <a:ea typeface="Times New Roman" charset="0"/>
                <a:cs typeface="Times New Roman" charset="0"/>
              </a:rPr>
              <a:t>Testbed</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Detection of Liveness of Every Active/Inactive Wireless Mesh Node by </a:t>
            </a:r>
            <a:r>
              <a:rPr lang="en-US" sz="2000" dirty="0" err="1">
                <a:solidFill>
                  <a:srgbClr val="C00000"/>
                </a:solidFill>
                <a:latin typeface="Times New Roman" panose="02020603050405020304" pitchFamily="18" charset="0"/>
                <a:cs typeface="Times New Roman" panose="02020603050405020304" pitchFamily="18" charset="0"/>
              </a:rPr>
              <a:t>Ryu</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smtClean="0">
                <a:solidFill>
                  <a:srgbClr val="C00000"/>
                </a:solidFill>
                <a:latin typeface="Times New Roman" panose="02020603050405020304" pitchFamily="18" charset="0"/>
                <a:cs typeface="Times New Roman" panose="02020603050405020304" pitchFamily="18" charset="0"/>
              </a:rPr>
              <a:t>Controller</a:t>
            </a:r>
            <a:endParaRPr lang="en-US" sz="2000" dirty="0">
              <a:solidFill>
                <a:srgbClr val="C00000"/>
              </a:solidFill>
              <a:latin typeface="Times New Roman" panose="02020603050405020304" pitchFamily="18" charset="0"/>
              <a:cs typeface="Times New Roman" panose="02020603050405020304" pitchFamily="18" charset="0"/>
            </a:endParaRPr>
          </a:p>
          <a:p>
            <a:pPr marL="342900" indent="-342900">
              <a:buFont typeface="Wingdings" charset="2"/>
              <a:buChar char="Ø"/>
            </a:pPr>
            <a:endParaRPr lang="en-US" sz="2000" b="1" dirty="0">
              <a:solidFill>
                <a:srgbClr val="FF0000"/>
              </a:solidFill>
              <a:latin typeface="Times New Roman" panose="02020603050405020304" pitchFamily="18" charset="0"/>
              <a:cs typeface="Times New Roman" panose="02020603050405020304" pitchFamily="18" charset="0"/>
            </a:endParaRPr>
          </a:p>
          <a:p>
            <a:pPr marL="342900" indent="-342900">
              <a:buFont typeface="Wingdings" charset="2"/>
              <a:buChar char="Ø"/>
            </a:pPr>
            <a:endParaRPr lang="en-US" sz="20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8884429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11</a:t>
            </a:fld>
            <a:endParaRPr lang="en-US" dirty="0"/>
          </a:p>
        </p:txBody>
      </p:sp>
      <p:sp>
        <p:nvSpPr>
          <p:cNvPr id="7" name="Title 1">
            <a:extLst>
              <a:ext uri="{FF2B5EF4-FFF2-40B4-BE49-F238E27FC236}">
                <a16:creationId xmlns="" xmlns:a16="http://schemas.microsoft.com/office/drawing/2014/main" id="{A9FA7406-94FD-A24A-B944-EAAE20A9D84F}"/>
              </a:ext>
            </a:extLst>
          </p:cNvPr>
          <p:cNvSpPr txBox="1">
            <a:spLocks/>
          </p:cNvSpPr>
          <p:nvPr/>
        </p:nvSpPr>
        <p:spPr>
          <a:xfrm>
            <a:off x="286194" y="799847"/>
            <a:ext cx="2025009" cy="52042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Hardware list</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4340" b="25371"/>
          <a:stretch/>
        </p:blipFill>
        <p:spPr>
          <a:xfrm>
            <a:off x="396391" y="2001291"/>
            <a:ext cx="1914812" cy="1429555"/>
          </a:xfrm>
          <a:prstGeom prst="rect">
            <a:avLst/>
          </a:prstGeom>
        </p:spPr>
      </p:pic>
      <p:sp>
        <p:nvSpPr>
          <p:cNvPr id="8" name="Rectangle 7">
            <a:extLst>
              <a:ext uri="{FF2B5EF4-FFF2-40B4-BE49-F238E27FC236}">
                <a16:creationId xmlns="" xmlns:a16="http://schemas.microsoft.com/office/drawing/2014/main" id="{F3EAD7F3-A080-9B4D-9F1C-4952A7F4FDBB}"/>
              </a:ext>
            </a:extLst>
          </p:cNvPr>
          <p:cNvSpPr/>
          <p:nvPr/>
        </p:nvSpPr>
        <p:spPr>
          <a:xfrm>
            <a:off x="396391" y="3522461"/>
            <a:ext cx="8758051" cy="1169551"/>
          </a:xfrm>
          <a:prstGeom prst="rect">
            <a:avLst/>
          </a:prstGeom>
        </p:spPr>
        <p:txBody>
          <a:bodyPr wrap="square">
            <a:spAutoFit/>
          </a:bodyPr>
          <a:lstStyle/>
          <a:p>
            <a:pPr algn="just"/>
            <a:r>
              <a:rPr lang="en-US" sz="1400" dirty="0">
                <a:solidFill>
                  <a:srgbClr val="000000"/>
                </a:solidFill>
                <a:latin typeface="Times New Roman" panose="02020603050405020304" pitchFamily="18" charset="0"/>
                <a:ea typeface="Batang" panose="02030600000101010101" pitchFamily="18" charset="-127"/>
              </a:rPr>
              <a:t>[12] https://</a:t>
            </a:r>
            <a:r>
              <a:rPr lang="en-US" sz="1400" dirty="0" err="1">
                <a:solidFill>
                  <a:srgbClr val="000000"/>
                </a:solidFill>
                <a:latin typeface="Times New Roman" panose="02020603050405020304" pitchFamily="18" charset="0"/>
                <a:ea typeface="Batang" panose="02030600000101010101" pitchFamily="18" charset="-127"/>
              </a:rPr>
              <a:t>ark.intel.com</a:t>
            </a:r>
            <a:r>
              <a:rPr lang="en-US" sz="1400" dirty="0">
                <a:solidFill>
                  <a:srgbClr val="000000"/>
                </a:solidFill>
                <a:latin typeface="Times New Roman" panose="02020603050405020304" pitchFamily="18" charset="0"/>
                <a:ea typeface="Batang" panose="02030600000101010101" pitchFamily="18" charset="-127"/>
              </a:rPr>
              <a:t>/products/95065/Intel-NUC-Kit-NUC7i7BNH [June 7, 2018].</a:t>
            </a:r>
          </a:p>
          <a:p>
            <a:pPr algn="just"/>
            <a:endParaRPr lang="en-US" sz="1400" dirty="0">
              <a:solidFill>
                <a:srgbClr val="000000"/>
              </a:solidFill>
              <a:latin typeface="Times New Roman" panose="02020603050405020304" pitchFamily="18" charset="0"/>
              <a:ea typeface="Batang" panose="02030600000101010101" pitchFamily="18" charset="-127"/>
            </a:endParaRPr>
          </a:p>
          <a:p>
            <a:pPr algn="just"/>
            <a:endParaRPr lang="en-US" sz="1400" dirty="0">
              <a:solidFill>
                <a:srgbClr val="000000"/>
              </a:solidFill>
              <a:latin typeface="Times New Roman" panose="02020603050405020304" pitchFamily="18" charset="0"/>
              <a:ea typeface="Batang" panose="02030600000101010101" pitchFamily="18" charset="-127"/>
            </a:endParaRPr>
          </a:p>
          <a:p>
            <a:pPr algn="just">
              <a:spcAft>
                <a:spcPts val="0"/>
              </a:spcAft>
            </a:pPr>
            <a:endParaRPr lang="en-US" sz="1400" dirty="0">
              <a:solidFill>
                <a:srgbClr val="000000"/>
              </a:solidFill>
              <a:latin typeface="Times New Roman" panose="02020603050405020304" pitchFamily="18" charset="0"/>
              <a:ea typeface="Batang" panose="02030600000101010101" pitchFamily="18" charset="-127"/>
            </a:endParaRPr>
          </a:p>
          <a:p>
            <a:pPr algn="just">
              <a:spcAft>
                <a:spcPts val="0"/>
              </a:spcAft>
            </a:pPr>
            <a:endParaRPr lang="en-US" sz="1400" dirty="0">
              <a:solidFill>
                <a:srgbClr val="000000"/>
              </a:solidFill>
              <a:latin typeface="Times New Roman" panose="02020603050405020304" pitchFamily="18" charset="0"/>
              <a:ea typeface="Batang" panose="02030600000101010101" pitchFamily="18" charset="-127"/>
            </a:endParaRPr>
          </a:p>
        </p:txBody>
      </p:sp>
      <p:graphicFrame>
        <p:nvGraphicFramePr>
          <p:cNvPr id="9" name="Table 8"/>
          <p:cNvGraphicFramePr>
            <a:graphicFrameLocks noGrp="1"/>
          </p:cNvGraphicFramePr>
          <p:nvPr>
            <p:extLst/>
          </p:nvPr>
        </p:nvGraphicFramePr>
        <p:xfrm>
          <a:off x="3092932" y="1916394"/>
          <a:ext cx="2755900" cy="1575894"/>
        </p:xfrm>
        <a:graphic>
          <a:graphicData uri="http://schemas.openxmlformats.org/drawingml/2006/table">
            <a:tbl>
              <a:tblPr firstRow="1" bandRow="1">
                <a:tableStyleId>{18603FDC-E32A-4AB5-989C-0864C3EAD2B8}</a:tableStyleId>
              </a:tblPr>
              <a:tblGrid>
                <a:gridCol w="2755900">
                  <a:extLst>
                    <a:ext uri="{9D8B030D-6E8A-4147-A177-3AD203B41FA5}">
                      <a16:colId xmlns="" xmlns:a16="http://schemas.microsoft.com/office/drawing/2014/main" val="20000"/>
                    </a:ext>
                  </a:extLst>
                </a:gridCol>
              </a:tblGrid>
              <a:tr h="392832">
                <a:tc>
                  <a:txBody>
                    <a:bodyPr/>
                    <a:lstStyle/>
                    <a:p>
                      <a:pPr algn="ctr"/>
                      <a:r>
                        <a:rPr lang="en-US" sz="1800" baseline="0" dirty="0">
                          <a:solidFill>
                            <a:schemeClr val="tx1"/>
                          </a:solidFill>
                          <a:latin typeface="Times New Roman" charset="0"/>
                          <a:ea typeface="Times New Roman" charset="0"/>
                          <a:cs typeface="Times New Roman" charset="0"/>
                        </a:rPr>
                        <a:t>Specification</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98288">
                <a:tc>
                  <a:txBody>
                    <a:bodyPr/>
                    <a:lstStyle/>
                    <a:p>
                      <a:pPr algn="ctr"/>
                      <a:r>
                        <a:rPr lang="en-US" sz="1800" dirty="0">
                          <a:solidFill>
                            <a:schemeClr val="tx1"/>
                          </a:solidFill>
                          <a:latin typeface="Times New Roman" charset="0"/>
                          <a:ea typeface="Times New Roman" charset="0"/>
                          <a:cs typeface="Times New Roman" charset="0"/>
                        </a:rPr>
                        <a:t>Intel ® </a:t>
                      </a:r>
                      <a:r>
                        <a:rPr lang="en-US" sz="1800" dirty="0" err="1">
                          <a:solidFill>
                            <a:schemeClr val="tx1"/>
                          </a:solidFill>
                          <a:latin typeface="Times New Roman" charset="0"/>
                          <a:ea typeface="Times New Roman" charset="0"/>
                          <a:cs typeface="Times New Roman" charset="0"/>
                        </a:rPr>
                        <a:t>Core</a:t>
                      </a:r>
                      <a:r>
                        <a:rPr lang="en-US" sz="1800" baseline="30000" dirty="0" err="1">
                          <a:solidFill>
                            <a:schemeClr val="tx1"/>
                          </a:solidFill>
                          <a:latin typeface="Times New Roman" charset="0"/>
                          <a:ea typeface="Times New Roman" charset="0"/>
                          <a:cs typeface="Times New Roman" charset="0"/>
                        </a:rPr>
                        <a:t>TM</a:t>
                      </a:r>
                      <a:r>
                        <a:rPr lang="en-US" sz="1800" baseline="30000" dirty="0">
                          <a:solidFill>
                            <a:schemeClr val="tx1"/>
                          </a:solidFill>
                          <a:latin typeface="Times New Roman" charset="0"/>
                          <a:ea typeface="Times New Roman" charset="0"/>
                          <a:cs typeface="Times New Roman" charset="0"/>
                        </a:rPr>
                        <a:t> </a:t>
                      </a:r>
                      <a:r>
                        <a:rPr lang="en-US" sz="1800" baseline="0" dirty="0">
                          <a:solidFill>
                            <a:schemeClr val="tx1"/>
                          </a:solidFill>
                          <a:latin typeface="Times New Roman" charset="0"/>
                          <a:ea typeface="Times New Roman" charset="0"/>
                          <a:cs typeface="Times New Roman" charset="0"/>
                        </a:rPr>
                        <a:t>i7- 7567U</a:t>
                      </a:r>
                      <a:endParaRPr lang="en-US" sz="1800" baseline="300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98288">
                <a:tc>
                  <a:txBody>
                    <a:bodyPr/>
                    <a:lstStyle/>
                    <a:p>
                      <a:pPr algn="ctr"/>
                      <a:r>
                        <a:rPr lang="en-US" sz="1800" dirty="0">
                          <a:solidFill>
                            <a:schemeClr val="tx1"/>
                          </a:solidFill>
                          <a:latin typeface="Times New Roman" charset="0"/>
                          <a:ea typeface="Times New Roman" charset="0"/>
                          <a:cs typeface="Times New Roman" charset="0"/>
                        </a:rPr>
                        <a:t>16 GB (RAM)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86486">
                <a:tc>
                  <a:txBody>
                    <a:bodyPr/>
                    <a:lstStyle/>
                    <a:p>
                      <a:pPr algn="ctr"/>
                      <a:r>
                        <a:rPr lang="en-US" sz="1800" dirty="0">
                          <a:solidFill>
                            <a:schemeClr val="tx1"/>
                          </a:solidFill>
                          <a:latin typeface="Times New Roman" charset="0"/>
                          <a:ea typeface="Times New Roman" charset="0"/>
                          <a:cs typeface="Times New Roman" charset="0"/>
                        </a:rPr>
                        <a:t>500 GB (HDD)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10" name="TextBox 9"/>
          <p:cNvSpPr txBox="1"/>
          <p:nvPr/>
        </p:nvSpPr>
        <p:spPr>
          <a:xfrm>
            <a:off x="6061573" y="1830400"/>
            <a:ext cx="2424875" cy="1615827"/>
          </a:xfrm>
          <a:prstGeom prst="rect">
            <a:avLst/>
          </a:prstGeom>
          <a:noFill/>
        </p:spPr>
        <p:txBody>
          <a:bodyPr wrap="square" rtlCol="0">
            <a:spAutoFit/>
          </a:bodyPr>
          <a:lstStyle/>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Gateway</a:t>
            </a:r>
          </a:p>
          <a:p>
            <a:pPr marL="342900" indent="-342900" algn="just">
              <a:lnSpc>
                <a:spcPct val="150000"/>
              </a:lnSpc>
              <a:buFont typeface="Wingdings" charset="2"/>
              <a:buChar char="§"/>
            </a:pPr>
            <a:r>
              <a:rPr lang="en-US" b="1" dirty="0">
                <a:solidFill>
                  <a:srgbClr val="FF0000"/>
                </a:solidFill>
                <a:latin typeface="Times New Roman" charset="0"/>
                <a:ea typeface="Times New Roman" charset="0"/>
                <a:cs typeface="Times New Roman" charset="0"/>
              </a:rPr>
              <a:t>Receive data from a wireless mesh node</a:t>
            </a:r>
          </a:p>
        </p:txBody>
      </p:sp>
      <p:sp>
        <p:nvSpPr>
          <p:cNvPr id="15" name="Rectangle 14"/>
          <p:cNvSpPr/>
          <p:nvPr/>
        </p:nvSpPr>
        <p:spPr>
          <a:xfrm>
            <a:off x="72633" y="1461068"/>
            <a:ext cx="2672526" cy="369332"/>
          </a:xfrm>
          <a:prstGeom prst="rect">
            <a:avLst/>
          </a:prstGeom>
        </p:spPr>
        <p:txBody>
          <a:bodyPr wrap="none">
            <a:spAutoFit/>
          </a:bodyPr>
          <a:lstStyle/>
          <a:p>
            <a:pPr algn="ct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Intel ® NUC7i7BNH [12]</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391" y="4349036"/>
            <a:ext cx="2113823" cy="1549399"/>
          </a:xfrm>
          <a:prstGeom prst="rect">
            <a:avLst/>
          </a:prstGeom>
        </p:spPr>
      </p:pic>
      <p:graphicFrame>
        <p:nvGraphicFramePr>
          <p:cNvPr id="12" name="Table 11"/>
          <p:cNvGraphicFramePr>
            <a:graphicFrameLocks noGrp="1"/>
          </p:cNvGraphicFramePr>
          <p:nvPr>
            <p:extLst/>
          </p:nvPr>
        </p:nvGraphicFramePr>
        <p:xfrm>
          <a:off x="3092932" y="4335788"/>
          <a:ext cx="2755900" cy="1575894"/>
        </p:xfrm>
        <a:graphic>
          <a:graphicData uri="http://schemas.openxmlformats.org/drawingml/2006/table">
            <a:tbl>
              <a:tblPr firstRow="1" bandRow="1">
                <a:tableStyleId>{18603FDC-E32A-4AB5-989C-0864C3EAD2B8}</a:tableStyleId>
              </a:tblPr>
              <a:tblGrid>
                <a:gridCol w="2755900">
                  <a:extLst>
                    <a:ext uri="{9D8B030D-6E8A-4147-A177-3AD203B41FA5}">
                      <a16:colId xmlns="" xmlns:a16="http://schemas.microsoft.com/office/drawing/2014/main" val="20000"/>
                    </a:ext>
                  </a:extLst>
                </a:gridCol>
              </a:tblGrid>
              <a:tr h="392832">
                <a:tc>
                  <a:txBody>
                    <a:bodyPr/>
                    <a:lstStyle/>
                    <a:p>
                      <a:pPr algn="ctr"/>
                      <a:r>
                        <a:rPr lang="en-US" sz="1800" baseline="0" dirty="0">
                          <a:solidFill>
                            <a:schemeClr val="tx1"/>
                          </a:solidFill>
                          <a:latin typeface="Times New Roman" charset="0"/>
                          <a:ea typeface="Times New Roman" charset="0"/>
                          <a:cs typeface="Times New Roman" charset="0"/>
                        </a:rPr>
                        <a:t>Specification</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98288">
                <a:tc>
                  <a:txBody>
                    <a:bodyPr/>
                    <a:lstStyle/>
                    <a:p>
                      <a:pPr algn="ctr"/>
                      <a:r>
                        <a:rPr lang="en-US" sz="1800" dirty="0">
                          <a:solidFill>
                            <a:schemeClr val="tx1"/>
                          </a:solidFill>
                          <a:latin typeface="Times New Roman" charset="0"/>
                          <a:ea typeface="Times New Roman" charset="0"/>
                          <a:cs typeface="Times New Roman" charset="0"/>
                        </a:rPr>
                        <a:t>Quad core</a:t>
                      </a:r>
                      <a:r>
                        <a:rPr lang="en-US" sz="1800" baseline="0" dirty="0">
                          <a:solidFill>
                            <a:schemeClr val="tx1"/>
                          </a:solidFill>
                          <a:latin typeface="Times New Roman" charset="0"/>
                          <a:ea typeface="Times New Roman" charset="0"/>
                          <a:cs typeface="Times New Roman" charset="0"/>
                        </a:rPr>
                        <a:t> 1.2 GHz</a:t>
                      </a:r>
                      <a:endParaRPr lang="en-US" sz="1800" baseline="300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98288">
                <a:tc>
                  <a:txBody>
                    <a:bodyPr/>
                    <a:lstStyle/>
                    <a:p>
                      <a:pPr algn="ctr"/>
                      <a:r>
                        <a:rPr lang="en-US" sz="1800" dirty="0">
                          <a:solidFill>
                            <a:schemeClr val="tx1"/>
                          </a:solidFill>
                          <a:latin typeface="Times New Roman" charset="0"/>
                          <a:ea typeface="Times New Roman" charset="0"/>
                          <a:cs typeface="Times New Roman" charset="0"/>
                        </a:rPr>
                        <a:t>1</a:t>
                      </a:r>
                      <a:r>
                        <a:rPr lang="en-US" sz="1800" baseline="0" dirty="0">
                          <a:solidFill>
                            <a:schemeClr val="tx1"/>
                          </a:solidFill>
                          <a:latin typeface="Times New Roman" charset="0"/>
                          <a:ea typeface="Times New Roman" charset="0"/>
                          <a:cs typeface="Times New Roman" charset="0"/>
                        </a:rPr>
                        <a:t> GB (RAM)</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86486">
                <a:tc>
                  <a:txBody>
                    <a:bodyPr/>
                    <a:lstStyle/>
                    <a:p>
                      <a:pPr algn="ctr"/>
                      <a:r>
                        <a:rPr lang="en-US" sz="1800" dirty="0">
                          <a:solidFill>
                            <a:schemeClr val="tx1"/>
                          </a:solidFill>
                          <a:latin typeface="Times New Roman" charset="0"/>
                          <a:ea typeface="Times New Roman" charset="0"/>
                          <a:cs typeface="Times New Roman" charset="0"/>
                        </a:rPr>
                        <a:t>32 GB (SD</a:t>
                      </a:r>
                      <a:r>
                        <a:rPr lang="en-US" sz="1800" baseline="0" dirty="0">
                          <a:solidFill>
                            <a:schemeClr val="tx1"/>
                          </a:solidFill>
                          <a:latin typeface="Times New Roman" charset="0"/>
                          <a:ea typeface="Times New Roman" charset="0"/>
                          <a:cs typeface="Times New Roman" charset="0"/>
                        </a:rPr>
                        <a:t> Card</a:t>
                      </a:r>
                      <a:r>
                        <a:rPr lang="en-US" sz="1800" dirty="0">
                          <a:solidFill>
                            <a:schemeClr val="tx1"/>
                          </a:solidFill>
                          <a:latin typeface="Times New Roman" charset="0"/>
                          <a:ea typeface="Times New Roman" charset="0"/>
                          <a:cs typeface="Times New Roman"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13" name="Rectangle 12"/>
          <p:cNvSpPr/>
          <p:nvPr/>
        </p:nvSpPr>
        <p:spPr>
          <a:xfrm>
            <a:off x="396391" y="3838910"/>
            <a:ext cx="2113824" cy="369332"/>
          </a:xfrm>
          <a:prstGeom prst="rect">
            <a:avLst/>
          </a:prstGeom>
        </p:spPr>
        <p:txBody>
          <a:bodyPr wrap="square">
            <a:spAutoFit/>
          </a:bodyPr>
          <a:lstStyle/>
          <a:p>
            <a:pPr algn="ct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Raspberry Pi 3 [11]</a:t>
            </a:r>
          </a:p>
        </p:txBody>
      </p:sp>
      <p:sp>
        <p:nvSpPr>
          <p:cNvPr id="14" name="TextBox 13"/>
          <p:cNvSpPr txBox="1"/>
          <p:nvPr/>
        </p:nvSpPr>
        <p:spPr>
          <a:xfrm>
            <a:off x="6174500" y="4250798"/>
            <a:ext cx="2520537" cy="923330"/>
          </a:xfrm>
          <a:prstGeom prst="rect">
            <a:avLst/>
          </a:prstGeom>
          <a:noFill/>
        </p:spPr>
        <p:txBody>
          <a:bodyPr wrap="square" rtlCol="0">
            <a:spAutoFit/>
          </a:bodyPr>
          <a:lstStyle/>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Wireless Mesh Node</a:t>
            </a:r>
          </a:p>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Send data</a:t>
            </a:r>
          </a:p>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Relay data</a:t>
            </a:r>
          </a:p>
        </p:txBody>
      </p:sp>
      <p:sp>
        <p:nvSpPr>
          <p:cNvPr id="16" name="Rectangle 15"/>
          <p:cNvSpPr/>
          <p:nvPr/>
        </p:nvSpPr>
        <p:spPr>
          <a:xfrm>
            <a:off x="293846" y="5926130"/>
            <a:ext cx="4572000" cy="276999"/>
          </a:xfrm>
          <a:prstGeom prst="rect">
            <a:avLst/>
          </a:prstGeom>
        </p:spPr>
        <p:txBody>
          <a:bodyPr>
            <a:spAutoFit/>
          </a:bodyPr>
          <a:lstStyle/>
          <a:p>
            <a:r>
              <a:rPr lang="en-US" sz="1200" b="1" dirty="0">
                <a:latin typeface="Times New Roman" charset="0"/>
                <a:ea typeface="Times New Roman" charset="0"/>
                <a:cs typeface="Times New Roman" charset="0"/>
              </a:rPr>
              <a:t>[11] https://</a:t>
            </a:r>
            <a:r>
              <a:rPr lang="en-US" sz="1200" b="1" dirty="0" err="1">
                <a:latin typeface="Times New Roman" charset="0"/>
                <a:ea typeface="Times New Roman" charset="0"/>
                <a:cs typeface="Times New Roman" charset="0"/>
              </a:rPr>
              <a:t>www.raspberrypi.org</a:t>
            </a:r>
            <a:r>
              <a:rPr lang="en-US" sz="1200" b="1" dirty="0">
                <a:latin typeface="Times New Roman" charset="0"/>
                <a:ea typeface="Times New Roman" charset="0"/>
                <a:cs typeface="Times New Roman" charset="0"/>
              </a:rPr>
              <a:t>/products/raspberry-pi-3-model-b/</a:t>
            </a:r>
          </a:p>
        </p:txBody>
      </p:sp>
    </p:spTree>
    <p:extLst>
      <p:ext uri="{BB962C8B-B14F-4D97-AF65-F5344CB8AC3E}">
        <p14:creationId xmlns:p14="http://schemas.microsoft.com/office/powerpoint/2010/main" val="117799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12</a:t>
            </a:fld>
            <a:endParaRPr lang="en-US" dirty="0"/>
          </a:p>
        </p:txBody>
      </p:sp>
      <p:sp>
        <p:nvSpPr>
          <p:cNvPr id="10" name="Rectangle 9"/>
          <p:cNvSpPr/>
          <p:nvPr/>
        </p:nvSpPr>
        <p:spPr>
          <a:xfrm>
            <a:off x="252726" y="825623"/>
            <a:ext cx="4611374" cy="369332"/>
          </a:xfrm>
          <a:prstGeom prst="rect">
            <a:avLst/>
          </a:prstGeom>
        </p:spPr>
        <p:txBody>
          <a:bodyPr wrap="square">
            <a:spAutoFit/>
          </a:bodyPr>
          <a:lstStyle/>
          <a:p>
            <a:pPr algn="ct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EDUP EP-AC1605 Dual-Band Antenna [22]</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98" y="1287660"/>
            <a:ext cx="2411626" cy="1987625"/>
          </a:xfrm>
          <a:prstGeom prst="rect">
            <a:avLst/>
          </a:prstGeom>
        </p:spPr>
      </p:pic>
      <p:graphicFrame>
        <p:nvGraphicFramePr>
          <p:cNvPr id="12" name="Table 11"/>
          <p:cNvGraphicFramePr>
            <a:graphicFrameLocks noGrp="1"/>
          </p:cNvGraphicFramePr>
          <p:nvPr>
            <p:extLst/>
          </p:nvPr>
        </p:nvGraphicFramePr>
        <p:xfrm>
          <a:off x="3589124" y="1369226"/>
          <a:ext cx="2755900" cy="1672992"/>
        </p:xfrm>
        <a:graphic>
          <a:graphicData uri="http://schemas.openxmlformats.org/drawingml/2006/table">
            <a:tbl>
              <a:tblPr firstRow="1" bandRow="1">
                <a:tableStyleId>{18603FDC-E32A-4AB5-989C-0864C3EAD2B8}</a:tableStyleId>
              </a:tblPr>
              <a:tblGrid>
                <a:gridCol w="2755900">
                  <a:extLst>
                    <a:ext uri="{9D8B030D-6E8A-4147-A177-3AD203B41FA5}">
                      <a16:colId xmlns="" xmlns:a16="http://schemas.microsoft.com/office/drawing/2014/main" val="20000"/>
                    </a:ext>
                  </a:extLst>
                </a:gridCol>
              </a:tblGrid>
              <a:tr h="392832">
                <a:tc>
                  <a:txBody>
                    <a:bodyPr/>
                    <a:lstStyle/>
                    <a:p>
                      <a:pPr algn="ctr"/>
                      <a:r>
                        <a:rPr lang="en-US" baseline="0" dirty="0">
                          <a:solidFill>
                            <a:schemeClr val="tx1"/>
                          </a:solidFill>
                        </a:rPr>
                        <a:t>Specification</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98288">
                <a:tc>
                  <a:txBody>
                    <a:bodyPr/>
                    <a:lstStyle/>
                    <a:p>
                      <a:pPr algn="ctr"/>
                      <a:r>
                        <a:rPr lang="en-US" dirty="0">
                          <a:solidFill>
                            <a:schemeClr val="tx1"/>
                          </a:solidFill>
                        </a:rPr>
                        <a:t>Dual-Band ( Support 2.4 GHz &amp; 5 GHz</a:t>
                      </a:r>
                      <a:r>
                        <a:rPr lang="en-US" baseline="0" dirty="0">
                          <a:solidFill>
                            <a:schemeClr val="tx1"/>
                          </a:solidFill>
                        </a:rPr>
                        <a:t> )</a:t>
                      </a:r>
                      <a:endParaRPr lang="en-US" sz="1800" baseline="300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98288">
                <a:tc>
                  <a:txBody>
                    <a:bodyPr/>
                    <a:lstStyle/>
                    <a:p>
                      <a:pPr algn="ctr"/>
                      <a:r>
                        <a:rPr lang="en-US" dirty="0">
                          <a:solidFill>
                            <a:schemeClr val="tx1"/>
                          </a:solidFill>
                          <a:latin typeface="Times New Roman" charset="0"/>
                          <a:ea typeface="Times New Roman" charset="0"/>
                          <a:cs typeface="Times New Roman" charset="0"/>
                        </a:rPr>
                        <a:t>2</a:t>
                      </a:r>
                      <a:r>
                        <a:rPr lang="en-US" baseline="0" dirty="0">
                          <a:solidFill>
                            <a:schemeClr val="tx1"/>
                          </a:solidFill>
                          <a:latin typeface="Times New Roman" charset="0"/>
                          <a:ea typeface="Times New Roman" charset="0"/>
                          <a:cs typeface="Times New Roman" charset="0"/>
                        </a:rPr>
                        <a:t> x ( 6 </a:t>
                      </a:r>
                      <a:r>
                        <a:rPr lang="en-US" baseline="0" dirty="0" err="1">
                          <a:solidFill>
                            <a:schemeClr val="tx1"/>
                          </a:solidFill>
                          <a:latin typeface="Times New Roman" charset="0"/>
                          <a:ea typeface="Times New Roman" charset="0"/>
                          <a:cs typeface="Times New Roman" charset="0"/>
                        </a:rPr>
                        <a:t>dBi</a:t>
                      </a:r>
                      <a:r>
                        <a:rPr lang="en-US" baseline="0" dirty="0">
                          <a:solidFill>
                            <a:schemeClr val="tx1"/>
                          </a:solidFill>
                          <a:latin typeface="Times New Roman" charset="0"/>
                          <a:ea typeface="Times New Roman" charset="0"/>
                          <a:cs typeface="Times New Roman" charset="0"/>
                        </a:rPr>
                        <a:t> omnidirectional antenna )</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
        <p:nvSpPr>
          <p:cNvPr id="13" name="TextBox 12"/>
          <p:cNvSpPr txBox="1"/>
          <p:nvPr/>
        </p:nvSpPr>
        <p:spPr>
          <a:xfrm>
            <a:off x="6672450" y="1369226"/>
            <a:ext cx="2520537" cy="923330"/>
          </a:xfrm>
          <a:prstGeom prst="rect">
            <a:avLst/>
          </a:prstGeom>
          <a:noFill/>
        </p:spPr>
        <p:txBody>
          <a:bodyPr wrap="square" rtlCol="0">
            <a:spAutoFit/>
          </a:bodyPr>
          <a:lstStyle/>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Medium-range network reachability</a:t>
            </a:r>
          </a:p>
        </p:txBody>
      </p:sp>
      <p:sp>
        <p:nvSpPr>
          <p:cNvPr id="14" name="Rectangle 13"/>
          <p:cNvSpPr/>
          <p:nvPr/>
        </p:nvSpPr>
        <p:spPr>
          <a:xfrm>
            <a:off x="453598" y="3253557"/>
            <a:ext cx="5125176" cy="276999"/>
          </a:xfrm>
          <a:prstGeom prst="rect">
            <a:avLst/>
          </a:prstGeom>
        </p:spPr>
        <p:txBody>
          <a:bodyPr wrap="square">
            <a:spAutoFit/>
          </a:bodyPr>
          <a:lstStyle/>
          <a:p>
            <a:r>
              <a:rPr lang="en-US" sz="1200" b="1" dirty="0">
                <a:latin typeface="Times New Roman" charset="0"/>
                <a:ea typeface="Times New Roman" charset="0"/>
                <a:cs typeface="Times New Roman" charset="0"/>
              </a:rPr>
              <a:t>[22] http://</a:t>
            </a:r>
            <a:r>
              <a:rPr lang="en-US" sz="1200" b="1" dirty="0" err="1">
                <a:latin typeface="Times New Roman" charset="0"/>
                <a:ea typeface="Times New Roman" charset="0"/>
                <a:cs typeface="Times New Roman" charset="0"/>
              </a:rPr>
              <a:t>www.szedup.com</a:t>
            </a:r>
            <a:r>
              <a:rPr lang="en-US" sz="1200" b="1" dirty="0">
                <a:latin typeface="Times New Roman" charset="0"/>
                <a:ea typeface="Times New Roman" charset="0"/>
                <a:cs typeface="Times New Roman" charset="0"/>
              </a:rPr>
              <a:t>/product-item/ac-1200mbps-wifi-usb-adapter/ </a:t>
            </a:r>
          </a:p>
        </p:txBody>
      </p:sp>
      <p:sp>
        <p:nvSpPr>
          <p:cNvPr id="3" name="Rectangle 2"/>
          <p:cNvSpPr/>
          <p:nvPr/>
        </p:nvSpPr>
        <p:spPr>
          <a:xfrm>
            <a:off x="395074" y="6048573"/>
            <a:ext cx="4572000" cy="307777"/>
          </a:xfrm>
          <a:prstGeom prst="rect">
            <a:avLst/>
          </a:prstGeom>
        </p:spPr>
        <p:txBody>
          <a:bodyPr>
            <a:spAutoFit/>
          </a:bodyPr>
          <a:lstStyle/>
          <a:p>
            <a:r>
              <a:rPr lang="en-US" sz="1400" b="1" dirty="0">
                <a:latin typeface="Times New Roman" charset="0"/>
                <a:ea typeface="Times New Roman" charset="0"/>
                <a:cs typeface="Times New Roman" charset="0"/>
              </a:rPr>
              <a:t>https://</a:t>
            </a:r>
            <a:r>
              <a:rPr lang="en-US" sz="1200" b="1" dirty="0" err="1">
                <a:latin typeface="Times New Roman" charset="0"/>
                <a:ea typeface="Times New Roman" charset="0"/>
                <a:cs typeface="Times New Roman" charset="0"/>
              </a:rPr>
              <a:t>www.eloopthailand.com</a:t>
            </a:r>
            <a:r>
              <a:rPr lang="en-US" sz="1200" b="1" dirty="0">
                <a:latin typeface="Times New Roman" charset="0"/>
                <a:ea typeface="Times New Roman" charset="0"/>
                <a:cs typeface="Times New Roman" charset="0"/>
              </a:rPr>
              <a:t>/collections/e14-20000-mah</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98" y="4062826"/>
            <a:ext cx="2259480" cy="1924557"/>
          </a:xfrm>
          <a:prstGeom prst="rect">
            <a:avLst/>
          </a:prstGeom>
        </p:spPr>
      </p:pic>
      <p:graphicFrame>
        <p:nvGraphicFramePr>
          <p:cNvPr id="16" name="Table 15"/>
          <p:cNvGraphicFramePr>
            <a:graphicFrameLocks noGrp="1"/>
          </p:cNvGraphicFramePr>
          <p:nvPr>
            <p:extLst/>
          </p:nvPr>
        </p:nvGraphicFramePr>
        <p:xfrm>
          <a:off x="3589124" y="4062826"/>
          <a:ext cx="2755900" cy="791120"/>
        </p:xfrm>
        <a:graphic>
          <a:graphicData uri="http://schemas.openxmlformats.org/drawingml/2006/table">
            <a:tbl>
              <a:tblPr firstRow="1" bandRow="1">
                <a:tableStyleId>{18603FDC-E32A-4AB5-989C-0864C3EAD2B8}</a:tableStyleId>
              </a:tblPr>
              <a:tblGrid>
                <a:gridCol w="2755900">
                  <a:extLst>
                    <a:ext uri="{9D8B030D-6E8A-4147-A177-3AD203B41FA5}">
                      <a16:colId xmlns="" xmlns:a16="http://schemas.microsoft.com/office/drawing/2014/main" val="20000"/>
                    </a:ext>
                  </a:extLst>
                </a:gridCol>
              </a:tblGrid>
              <a:tr h="392832">
                <a:tc>
                  <a:txBody>
                    <a:bodyPr/>
                    <a:lstStyle/>
                    <a:p>
                      <a:pPr algn="ctr"/>
                      <a:r>
                        <a:rPr lang="en-US" baseline="0" dirty="0">
                          <a:solidFill>
                            <a:schemeClr val="tx1"/>
                          </a:solidFill>
                        </a:rPr>
                        <a:t>Specification</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982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charset="0"/>
                          <a:ea typeface="Times New Roman" charset="0"/>
                          <a:cs typeface="Times New Roman" charset="0"/>
                        </a:rPr>
                        <a:t>20000 </a:t>
                      </a:r>
                      <a:r>
                        <a:rPr lang="en-US" dirty="0" err="1">
                          <a:solidFill>
                            <a:schemeClr val="tx1"/>
                          </a:solidFill>
                          <a:latin typeface="Times New Roman" charset="0"/>
                          <a:ea typeface="Times New Roman" charset="0"/>
                          <a:cs typeface="Times New Roman" charset="0"/>
                        </a:rPr>
                        <a:t>mAh</a:t>
                      </a:r>
                      <a:r>
                        <a:rPr lang="en-US" baseline="0" dirty="0">
                          <a:solidFill>
                            <a:schemeClr val="tx1"/>
                          </a:solidFill>
                          <a:latin typeface="Times New Roman" charset="0"/>
                          <a:ea typeface="Times New Roman" charset="0"/>
                          <a:cs typeface="Times New Roman" charset="0"/>
                        </a:rPr>
                        <a:t> </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17" name="TextBox 16"/>
          <p:cNvSpPr txBox="1"/>
          <p:nvPr/>
        </p:nvSpPr>
        <p:spPr>
          <a:xfrm>
            <a:off x="6672450" y="3968243"/>
            <a:ext cx="2520537" cy="1200329"/>
          </a:xfrm>
          <a:prstGeom prst="rect">
            <a:avLst/>
          </a:prstGeom>
          <a:noFill/>
        </p:spPr>
        <p:txBody>
          <a:bodyPr wrap="square" rtlCol="0">
            <a:spAutoFit/>
          </a:bodyPr>
          <a:lstStyle/>
          <a:p>
            <a:pPr marL="342900" indent="-342900">
              <a:buFont typeface="Wingdings" charset="2"/>
              <a:buChar char="§"/>
            </a:pPr>
            <a:r>
              <a:rPr lang="en-US" b="1" dirty="0">
                <a:solidFill>
                  <a:srgbClr val="FF0000"/>
                </a:solidFill>
                <a:latin typeface="Times New Roman" charset="0"/>
                <a:ea typeface="Times New Roman" charset="0"/>
                <a:cs typeface="Times New Roman" charset="0"/>
              </a:rPr>
              <a:t>To provide the necessary power to the wireless mesh node</a:t>
            </a:r>
          </a:p>
        </p:txBody>
      </p:sp>
      <p:sp>
        <p:nvSpPr>
          <p:cNvPr id="18" name="Rectangle 17"/>
          <p:cNvSpPr/>
          <p:nvPr/>
        </p:nvSpPr>
        <p:spPr>
          <a:xfrm>
            <a:off x="608326" y="3528306"/>
            <a:ext cx="1309374" cy="646331"/>
          </a:xfrm>
          <a:prstGeom prst="rect">
            <a:avLst/>
          </a:prstGeom>
        </p:spPr>
        <p:txBody>
          <a:bodyPr wrap="square">
            <a:spAutoFit/>
          </a:bodyPr>
          <a:lstStyle/>
          <a:p>
            <a:pP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Battery </a:t>
            </a:r>
          </a:p>
          <a:p>
            <a:pPr algn="ctr">
              <a:defRPr/>
            </a:pPr>
            <a:endParaRPr 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 xmlns:a16="http://schemas.microsoft.com/office/drawing/2014/main" id="{A9FA7406-94FD-A24A-B944-EAAE20A9D84F}"/>
              </a:ext>
            </a:extLst>
          </p:cNvPr>
          <p:cNvSpPr txBox="1">
            <a:spLocks/>
          </p:cNvSpPr>
          <p:nvPr/>
        </p:nvSpPr>
        <p:spPr>
          <a:xfrm>
            <a:off x="3589124" y="199526"/>
            <a:ext cx="2025009" cy="52042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Hardware list</a:t>
            </a:r>
          </a:p>
        </p:txBody>
      </p:sp>
    </p:spTree>
    <p:extLst>
      <p:ext uri="{BB962C8B-B14F-4D97-AF65-F5344CB8AC3E}">
        <p14:creationId xmlns:p14="http://schemas.microsoft.com/office/powerpoint/2010/main" val="98666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13</a:t>
            </a:fld>
            <a:endParaRPr lang="en-US" dirty="0"/>
          </a:p>
        </p:txBody>
      </p:sp>
      <p:sp>
        <p:nvSpPr>
          <p:cNvPr id="7" name="Rectangle 6"/>
          <p:cNvSpPr/>
          <p:nvPr/>
        </p:nvSpPr>
        <p:spPr>
          <a:xfrm>
            <a:off x="462551" y="824862"/>
            <a:ext cx="3738387" cy="646331"/>
          </a:xfrm>
          <a:prstGeom prst="rect">
            <a:avLst/>
          </a:prstGeom>
        </p:spPr>
        <p:txBody>
          <a:bodyPr wrap="square">
            <a:spAutoFit/>
          </a:bodyPr>
          <a:lstStyle/>
          <a:p>
            <a:pP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Raspberry Pi Camera Module V2</a:t>
            </a:r>
          </a:p>
          <a:p>
            <a:pPr algn="ctr">
              <a:defRPr/>
            </a:pPr>
            <a:endParaRPr lang="en-US" b="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6238" t="17391" r="20585" b="20966"/>
          <a:stretch/>
        </p:blipFill>
        <p:spPr>
          <a:xfrm>
            <a:off x="462551" y="1471193"/>
            <a:ext cx="2331368" cy="1974372"/>
          </a:xfrm>
          <a:prstGeom prst="rect">
            <a:avLst/>
          </a:prstGeom>
        </p:spPr>
      </p:pic>
      <p:graphicFrame>
        <p:nvGraphicFramePr>
          <p:cNvPr id="10" name="Table 9"/>
          <p:cNvGraphicFramePr>
            <a:graphicFrameLocks noGrp="1"/>
          </p:cNvGraphicFramePr>
          <p:nvPr>
            <p:extLst/>
          </p:nvPr>
        </p:nvGraphicFramePr>
        <p:xfrm>
          <a:off x="3326297" y="1471394"/>
          <a:ext cx="2928730" cy="1950208"/>
        </p:xfrm>
        <a:graphic>
          <a:graphicData uri="http://schemas.openxmlformats.org/drawingml/2006/table">
            <a:tbl>
              <a:tblPr firstRow="1" bandRow="1">
                <a:tableStyleId>{18603FDC-E32A-4AB5-989C-0864C3EAD2B8}</a:tableStyleId>
              </a:tblPr>
              <a:tblGrid>
                <a:gridCol w="2928730">
                  <a:extLst>
                    <a:ext uri="{9D8B030D-6E8A-4147-A177-3AD203B41FA5}">
                      <a16:colId xmlns="" xmlns:a16="http://schemas.microsoft.com/office/drawing/2014/main" val="20000"/>
                    </a:ext>
                  </a:extLst>
                </a:gridCol>
              </a:tblGrid>
              <a:tr h="431836">
                <a:tc>
                  <a:txBody>
                    <a:bodyPr/>
                    <a:lstStyle/>
                    <a:p>
                      <a:pPr algn="ctr">
                        <a:lnSpc>
                          <a:spcPct val="150000"/>
                        </a:lnSpc>
                      </a:pPr>
                      <a:r>
                        <a:rPr lang="en-US" sz="1800" baseline="0" dirty="0">
                          <a:solidFill>
                            <a:schemeClr val="tx1"/>
                          </a:solidFill>
                          <a:latin typeface="Times New Roman" charset="0"/>
                          <a:ea typeface="Times New Roman" charset="0"/>
                          <a:cs typeface="Times New Roman" charset="0"/>
                        </a:rPr>
                        <a:t>Specification</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725397">
                <a:tc>
                  <a:txBody>
                    <a:bodyPr/>
                    <a:lstStyle/>
                    <a:p>
                      <a:pPr algn="ctr">
                        <a:lnSpc>
                          <a:spcPct val="100000"/>
                        </a:lnSpc>
                      </a:pPr>
                      <a:r>
                        <a:rPr lang="en-US" sz="1800" dirty="0">
                          <a:solidFill>
                            <a:schemeClr val="tx1"/>
                          </a:solidFill>
                          <a:latin typeface="Times New Roman" charset="0"/>
                          <a:ea typeface="Times New Roman" charset="0"/>
                          <a:cs typeface="Times New Roman" charset="0"/>
                        </a:rPr>
                        <a:t>Sony</a:t>
                      </a:r>
                      <a:r>
                        <a:rPr lang="en-US" sz="1800" baseline="0" dirty="0">
                          <a:solidFill>
                            <a:schemeClr val="tx1"/>
                          </a:solidFill>
                          <a:latin typeface="Times New Roman" charset="0"/>
                          <a:ea typeface="Times New Roman" charset="0"/>
                          <a:cs typeface="Times New Roman" charset="0"/>
                        </a:rPr>
                        <a:t> IMX219 8-megapixel sensor</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771167">
                <a:tc>
                  <a:txBody>
                    <a:bodyPr/>
                    <a:lstStyle/>
                    <a:p>
                      <a:pPr algn="ctr">
                        <a:lnSpc>
                          <a:spcPct val="100000"/>
                        </a:lnSpc>
                      </a:pPr>
                      <a:r>
                        <a:rPr lang="en-US" sz="1800" dirty="0">
                          <a:solidFill>
                            <a:schemeClr val="tx1"/>
                          </a:solidFill>
                          <a:latin typeface="Times New Roman" charset="0"/>
                          <a:ea typeface="Times New Roman" charset="0"/>
                          <a:cs typeface="Times New Roman" charset="0"/>
                        </a:rPr>
                        <a:t>Support 1080p,</a:t>
                      </a:r>
                      <a:r>
                        <a:rPr lang="en-US" sz="1800" baseline="0" dirty="0">
                          <a:solidFill>
                            <a:schemeClr val="tx1"/>
                          </a:solidFill>
                          <a:latin typeface="Times New Roman" charset="0"/>
                          <a:ea typeface="Times New Roman" charset="0"/>
                          <a:cs typeface="Times New Roman" charset="0"/>
                        </a:rPr>
                        <a:t> 729p60 and VGA 90 video modes</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11" name="TextBox 10"/>
          <p:cNvSpPr txBox="1"/>
          <p:nvPr/>
        </p:nvSpPr>
        <p:spPr>
          <a:xfrm>
            <a:off x="6359731" y="1974977"/>
            <a:ext cx="2520537" cy="646331"/>
          </a:xfrm>
          <a:prstGeom prst="rect">
            <a:avLst/>
          </a:prstGeom>
          <a:noFill/>
        </p:spPr>
        <p:txBody>
          <a:bodyPr wrap="square" rtlCol="0">
            <a:spAutoFit/>
          </a:bodyPr>
          <a:lstStyle/>
          <a:p>
            <a:pPr marL="342900" indent="-342900">
              <a:buFont typeface="Wingdings" charset="2"/>
              <a:buChar char="§"/>
            </a:pPr>
            <a:r>
              <a:rPr lang="en-US" b="1" dirty="0">
                <a:solidFill>
                  <a:srgbClr val="FF0000"/>
                </a:solidFill>
                <a:latin typeface="Times New Roman" charset="0"/>
                <a:ea typeface="Times New Roman" charset="0"/>
                <a:cs typeface="Times New Roman" charset="0"/>
              </a:rPr>
              <a:t>To capture image or video </a:t>
            </a:r>
          </a:p>
        </p:txBody>
      </p:sp>
      <p:sp>
        <p:nvSpPr>
          <p:cNvPr id="12" name="Rectangle 11"/>
          <p:cNvSpPr/>
          <p:nvPr/>
        </p:nvSpPr>
        <p:spPr>
          <a:xfrm>
            <a:off x="462551" y="3768730"/>
            <a:ext cx="4016684" cy="276999"/>
          </a:xfrm>
          <a:prstGeom prst="rect">
            <a:avLst/>
          </a:prstGeom>
        </p:spPr>
        <p:txBody>
          <a:bodyPr wrap="square">
            <a:spAutoFit/>
          </a:bodyPr>
          <a:lstStyle/>
          <a:p>
            <a:r>
              <a:rPr lang="en-US" sz="1200" b="1">
                <a:latin typeface="Times New Roman" charset="0"/>
                <a:ea typeface="Times New Roman" charset="0"/>
                <a:cs typeface="Times New Roman" charset="0"/>
              </a:rPr>
              <a:t>https://</a:t>
            </a:r>
            <a:r>
              <a:rPr lang="en-US" sz="1200" b="1" dirty="0" err="1">
                <a:latin typeface="Times New Roman" charset="0"/>
                <a:ea typeface="Times New Roman" charset="0"/>
                <a:cs typeface="Times New Roman" charset="0"/>
              </a:rPr>
              <a:t>www.raspberrypi.org</a:t>
            </a:r>
            <a:r>
              <a:rPr lang="en-US" sz="1200" b="1" dirty="0">
                <a:latin typeface="Times New Roman" charset="0"/>
                <a:ea typeface="Times New Roman" charset="0"/>
                <a:cs typeface="Times New Roman" charset="0"/>
              </a:rPr>
              <a:t>/products/camera-module-v2/</a:t>
            </a:r>
          </a:p>
        </p:txBody>
      </p:sp>
      <p:sp>
        <p:nvSpPr>
          <p:cNvPr id="13" name="Title 1">
            <a:extLst>
              <a:ext uri="{FF2B5EF4-FFF2-40B4-BE49-F238E27FC236}">
                <a16:creationId xmlns="" xmlns:a16="http://schemas.microsoft.com/office/drawing/2014/main" id="{A9FA7406-94FD-A24A-B944-EAAE20A9D84F}"/>
              </a:ext>
            </a:extLst>
          </p:cNvPr>
          <p:cNvSpPr txBox="1">
            <a:spLocks/>
          </p:cNvSpPr>
          <p:nvPr/>
        </p:nvSpPr>
        <p:spPr>
          <a:xfrm>
            <a:off x="3578034" y="155509"/>
            <a:ext cx="2025009" cy="52042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Hardware list</a:t>
            </a:r>
          </a:p>
        </p:txBody>
      </p:sp>
    </p:spTree>
    <p:extLst>
      <p:ext uri="{BB962C8B-B14F-4D97-AF65-F5344CB8AC3E}">
        <p14:creationId xmlns:p14="http://schemas.microsoft.com/office/powerpoint/2010/main" val="209931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0E8B3AFE-58EF-B244-9F69-94E5CD8F9ED1}"/>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326BBE3A-AE20-654C-A5AB-BC8C47169423}"/>
              </a:ext>
            </a:extLst>
          </p:cNvPr>
          <p:cNvSpPr>
            <a:spLocks noGrp="1"/>
          </p:cNvSpPr>
          <p:nvPr>
            <p:ph type="sldNum" sz="quarter" idx="4"/>
          </p:nvPr>
        </p:nvSpPr>
        <p:spPr/>
        <p:txBody>
          <a:bodyPr/>
          <a:lstStyle/>
          <a:p>
            <a:fld id="{2EF116DB-A468-3740-8B51-68F10C5D2402}" type="slidenum">
              <a:rPr lang="en-US" smtClean="0"/>
              <a:pPr/>
              <a:t>14</a:t>
            </a:fld>
            <a:endParaRPr lang="en-US" dirty="0"/>
          </a:p>
        </p:txBody>
      </p:sp>
      <p:graphicFrame>
        <p:nvGraphicFramePr>
          <p:cNvPr id="6" name="Table 5">
            <a:extLst>
              <a:ext uri="{FF2B5EF4-FFF2-40B4-BE49-F238E27FC236}">
                <a16:creationId xmlns:a16="http://schemas.microsoft.com/office/drawing/2014/main" xmlns="" id="{F0D79542-235C-3C42-93CC-AF9BCDE0F69D}"/>
              </a:ext>
            </a:extLst>
          </p:cNvPr>
          <p:cNvGraphicFramePr>
            <a:graphicFrameLocks noGrp="1"/>
          </p:cNvGraphicFramePr>
          <p:nvPr>
            <p:extLst>
              <p:ext uri="{D42A27DB-BD31-4B8C-83A1-F6EECF244321}">
                <p14:modId xmlns:p14="http://schemas.microsoft.com/office/powerpoint/2010/main" val="2538734300"/>
              </p:ext>
            </p:extLst>
          </p:nvPr>
        </p:nvGraphicFramePr>
        <p:xfrm>
          <a:off x="884903" y="1161442"/>
          <a:ext cx="7477430" cy="4472640"/>
        </p:xfrm>
        <a:graphic>
          <a:graphicData uri="http://schemas.openxmlformats.org/drawingml/2006/table">
            <a:tbl>
              <a:tblPr firstRow="1" bandRow="1">
                <a:tableStyleId>{5940675A-B579-460E-94D1-54222C63F5DA}</a:tableStyleId>
              </a:tblPr>
              <a:tblGrid>
                <a:gridCol w="2281228">
                  <a:extLst>
                    <a:ext uri="{9D8B030D-6E8A-4147-A177-3AD203B41FA5}">
                      <a16:colId xmlns:a16="http://schemas.microsoft.com/office/drawing/2014/main" xmlns="" val="318982333"/>
                    </a:ext>
                  </a:extLst>
                </a:gridCol>
                <a:gridCol w="2598101">
                  <a:extLst>
                    <a:ext uri="{9D8B030D-6E8A-4147-A177-3AD203B41FA5}">
                      <a16:colId xmlns:a16="http://schemas.microsoft.com/office/drawing/2014/main" xmlns="" val="4029741358"/>
                    </a:ext>
                  </a:extLst>
                </a:gridCol>
                <a:gridCol w="2598101">
                  <a:extLst>
                    <a:ext uri="{9D8B030D-6E8A-4147-A177-3AD203B41FA5}">
                      <a16:colId xmlns:a16="http://schemas.microsoft.com/office/drawing/2014/main" xmlns="" val="1330965276"/>
                    </a:ext>
                  </a:extLst>
                </a:gridCol>
              </a:tblGrid>
              <a:tr h="444966">
                <a:tc>
                  <a:txBody>
                    <a:bodyPr/>
                    <a:lstStyle/>
                    <a:p>
                      <a:pPr algn="ctr"/>
                      <a:r>
                        <a:rPr lang="en-US" sz="1800" b="1" dirty="0">
                          <a:latin typeface="Times New Roman" panose="02020603050405020304" pitchFamily="18" charset="0"/>
                          <a:cs typeface="Times New Roman" panose="02020603050405020304" pitchFamily="18" charset="0"/>
                        </a:rPr>
                        <a:t>Software</a:t>
                      </a:r>
                    </a:p>
                  </a:txBody>
                  <a:tcPr>
                    <a:solidFill>
                      <a:schemeClr val="accent6">
                        <a:lumMod val="40000"/>
                        <a:lumOff val="60000"/>
                      </a:schemeClr>
                    </a:solidFill>
                  </a:tcPr>
                </a:tc>
                <a:tc>
                  <a:txBody>
                    <a:bodyPr/>
                    <a:lstStyle/>
                    <a:p>
                      <a:pPr algn="ctr"/>
                      <a:r>
                        <a:rPr lang="en-US" sz="1800" b="1" dirty="0">
                          <a:latin typeface="Times New Roman" panose="02020603050405020304" pitchFamily="18" charset="0"/>
                          <a:cs typeface="Times New Roman" panose="02020603050405020304" pitchFamily="18" charset="0"/>
                        </a:rPr>
                        <a:t>Function</a:t>
                      </a:r>
                    </a:p>
                  </a:txBody>
                  <a:tcPr>
                    <a:solidFill>
                      <a:schemeClr val="accent6">
                        <a:lumMod val="40000"/>
                        <a:lumOff val="60000"/>
                      </a:schemeClr>
                    </a:solidFill>
                  </a:tcPr>
                </a:tc>
                <a:tc>
                  <a:txBody>
                    <a:bodyPr/>
                    <a:lstStyle/>
                    <a:p>
                      <a:pPr algn="ctr"/>
                      <a:r>
                        <a:rPr lang="en-US" sz="1800" b="1" dirty="0">
                          <a:latin typeface="Times New Roman" panose="02020603050405020304" pitchFamily="18" charset="0"/>
                          <a:cs typeface="Times New Roman" panose="02020603050405020304" pitchFamily="18" charset="0"/>
                        </a:rPr>
                        <a:t>Installed Node</a:t>
                      </a:r>
                    </a:p>
                  </a:txBody>
                  <a:tcPr>
                    <a:solidFill>
                      <a:schemeClr val="accent6">
                        <a:lumMod val="40000"/>
                        <a:lumOff val="60000"/>
                      </a:schemeClr>
                    </a:solidFill>
                  </a:tcPr>
                </a:tc>
                <a:extLst>
                  <a:ext uri="{0D108BD9-81ED-4DB2-BD59-A6C34878D82A}">
                    <a16:rowId xmlns:a16="http://schemas.microsoft.com/office/drawing/2014/main" xmlns="" val="3532611827"/>
                  </a:ext>
                </a:extLst>
              </a:tr>
              <a:tr h="77658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Open </a:t>
                      </a:r>
                      <a:r>
                        <a:rPr lang="en-US" sz="1800" b="1" dirty="0" err="1">
                          <a:latin typeface="Times New Roman" panose="02020603050405020304" pitchFamily="18" charset="0"/>
                          <a:cs typeface="Times New Roman" panose="02020603050405020304" pitchFamily="18" charset="0"/>
                        </a:rPr>
                        <a:t>Vswitch</a:t>
                      </a:r>
                      <a:r>
                        <a:rPr lang="en-US" sz="1800" b="1" dirty="0">
                          <a:latin typeface="Times New Roman" panose="02020603050405020304" pitchFamily="18" charset="0"/>
                          <a:cs typeface="Times New Roman" panose="02020603050405020304" pitchFamily="18" charset="0"/>
                        </a:rPr>
                        <a:t> (OVS) [5]</a:t>
                      </a:r>
                    </a:p>
                  </a:txBody>
                  <a:tcPr/>
                </a:tc>
                <a:tc>
                  <a:txBody>
                    <a:bodyPr/>
                    <a:lstStyle/>
                    <a:p>
                      <a:pPr algn="ctr"/>
                      <a:r>
                        <a:rPr lang="en-US" sz="1800" b="1" dirty="0">
                          <a:latin typeface="Times New Roman" panose="02020603050405020304" pitchFamily="18" charset="0"/>
                          <a:cs typeface="Times New Roman" panose="02020603050405020304" pitchFamily="18" charset="0"/>
                        </a:rPr>
                        <a:t>Virtual OpenFlow switch</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 &amp; wireless mesh node</a:t>
                      </a:r>
                    </a:p>
                  </a:txBody>
                  <a:tcPr/>
                </a:tc>
                <a:extLst>
                  <a:ext uri="{0D108BD9-81ED-4DB2-BD59-A6C34878D82A}">
                    <a16:rowId xmlns:a16="http://schemas.microsoft.com/office/drawing/2014/main" xmlns="" val="3314278683"/>
                  </a:ext>
                </a:extLst>
              </a:tr>
              <a:tr h="550080">
                <a:tc>
                  <a:txBody>
                    <a:bodyPr/>
                    <a:lstStyle/>
                    <a:p>
                      <a:pPr algn="ctr"/>
                      <a:r>
                        <a:rPr lang="en-US" sz="1800" b="1" dirty="0">
                          <a:latin typeface="Times New Roman" panose="02020603050405020304" pitchFamily="18" charset="0"/>
                          <a:cs typeface="Times New Roman" panose="02020603050405020304" pitchFamily="18" charset="0"/>
                        </a:rPr>
                        <a:t>RYU [17]</a:t>
                      </a:r>
                    </a:p>
                  </a:txBody>
                  <a:tcPr/>
                </a:tc>
                <a:tc>
                  <a:txBody>
                    <a:bodyPr/>
                    <a:lstStyle/>
                    <a:p>
                      <a:pPr algn="ctr"/>
                      <a:r>
                        <a:rPr lang="en-US" sz="1800" b="1" dirty="0">
                          <a:latin typeface="Times New Roman" panose="02020603050405020304" pitchFamily="18" charset="0"/>
                          <a:cs typeface="Times New Roman" panose="02020603050405020304" pitchFamily="18" charset="0"/>
                        </a:rPr>
                        <a:t>SDN controller platform</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a:t>
                      </a:r>
                    </a:p>
                  </a:txBody>
                  <a:tcPr/>
                </a:tc>
                <a:extLst>
                  <a:ext uri="{0D108BD9-81ED-4DB2-BD59-A6C34878D82A}">
                    <a16:rowId xmlns:a16="http://schemas.microsoft.com/office/drawing/2014/main" xmlns="" val="2982705307"/>
                  </a:ext>
                </a:extLst>
              </a:tr>
              <a:tr h="694837">
                <a:tc>
                  <a:txBody>
                    <a:bodyPr/>
                    <a:lstStyle/>
                    <a:p>
                      <a:pPr algn="ctr"/>
                      <a:r>
                        <a:rPr lang="en-US" sz="1800" b="1" dirty="0">
                          <a:latin typeface="Times New Roman" panose="02020603050405020304" pitchFamily="18" charset="0"/>
                          <a:cs typeface="Times New Roman" panose="02020603050405020304" pitchFamily="18" charset="0"/>
                        </a:rPr>
                        <a:t>Ubuntu Mate (32 bit) [13]</a:t>
                      </a:r>
                    </a:p>
                  </a:txBody>
                  <a:tcPr/>
                </a:tc>
                <a:tc>
                  <a:txBody>
                    <a:bodyPr/>
                    <a:lstStyle/>
                    <a:p>
                      <a:pPr algn="ctr"/>
                      <a:r>
                        <a:rPr lang="en-US" sz="1800" b="1" dirty="0">
                          <a:latin typeface="Times New Roman" panose="02020603050405020304" pitchFamily="18" charset="0"/>
                          <a:cs typeface="Times New Roman" panose="02020603050405020304" pitchFamily="18" charset="0"/>
                        </a:rPr>
                        <a:t>Linux operating system</a:t>
                      </a:r>
                    </a:p>
                  </a:txBody>
                  <a:tcPr/>
                </a:tc>
                <a:tc>
                  <a:txBody>
                    <a:bodyPr/>
                    <a:lstStyle/>
                    <a:p>
                      <a:pPr algn="ctr"/>
                      <a:r>
                        <a:rPr lang="en-US" sz="1800" b="1" dirty="0">
                          <a:latin typeface="Times New Roman" panose="02020603050405020304" pitchFamily="18" charset="0"/>
                          <a:cs typeface="Times New Roman" panose="02020603050405020304" pitchFamily="18" charset="0"/>
                        </a:rPr>
                        <a:t>wireless mesh node</a:t>
                      </a:r>
                    </a:p>
                  </a:txBody>
                  <a:tcPr/>
                </a:tc>
                <a:extLst>
                  <a:ext uri="{0D108BD9-81ED-4DB2-BD59-A6C34878D82A}">
                    <a16:rowId xmlns:a16="http://schemas.microsoft.com/office/drawing/2014/main" xmlns="" val="1473954120"/>
                  </a:ext>
                </a:extLst>
              </a:tr>
              <a:tr h="1003087">
                <a:tc>
                  <a:txBody>
                    <a:bodyPr/>
                    <a:lstStyle/>
                    <a:p>
                      <a:pPr algn="ctr"/>
                      <a:r>
                        <a:rPr lang="en-US" sz="1800" b="1" dirty="0" err="1">
                          <a:latin typeface="Times New Roman" panose="02020603050405020304" pitchFamily="18" charset="0"/>
                          <a:cs typeface="Times New Roman" panose="02020603050405020304" pitchFamily="18" charset="0"/>
                        </a:rPr>
                        <a:t>Iperf</a:t>
                      </a:r>
                      <a:r>
                        <a:rPr lang="en-US" sz="1800" b="1" dirty="0">
                          <a:latin typeface="Times New Roman" panose="02020603050405020304" pitchFamily="18" charset="0"/>
                          <a:cs typeface="Times New Roman" panose="02020603050405020304" pitchFamily="18" charset="0"/>
                        </a:rPr>
                        <a:t> [19]</a:t>
                      </a:r>
                    </a:p>
                  </a:txBody>
                  <a:tcPr/>
                </a:tc>
                <a:tc>
                  <a:txBody>
                    <a:bodyPr/>
                    <a:lstStyle/>
                    <a:p>
                      <a:pPr algn="ctr"/>
                      <a:r>
                        <a:rPr lang="en-US" sz="1800" b="1" dirty="0">
                          <a:latin typeface="Times New Roman" panose="02020603050405020304" pitchFamily="18" charset="0"/>
                          <a:cs typeface="Times New Roman" panose="02020603050405020304" pitchFamily="18" charset="0"/>
                        </a:rPr>
                        <a:t>TCP/UDP throughput measurement tool</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 &amp; wireless mesh node</a:t>
                      </a:r>
                    </a:p>
                  </a:txBody>
                  <a:tcPr/>
                </a:tc>
                <a:extLst>
                  <a:ext uri="{0D108BD9-81ED-4DB2-BD59-A6C34878D82A}">
                    <a16:rowId xmlns:a16="http://schemas.microsoft.com/office/drawing/2014/main" xmlns="" val="48161281"/>
                  </a:ext>
                </a:extLst>
              </a:tr>
              <a:tr h="1003087">
                <a:tc>
                  <a:txBody>
                    <a:bodyPr/>
                    <a:lstStyle/>
                    <a:p>
                      <a:pPr algn="ctr"/>
                      <a:r>
                        <a:rPr lang="en-US" sz="1800" b="1" dirty="0">
                          <a:latin typeface="Times New Roman" panose="02020603050405020304" pitchFamily="18" charset="0"/>
                          <a:cs typeface="Times New Roman" panose="02020603050405020304" pitchFamily="18" charset="0"/>
                        </a:rPr>
                        <a:t>Ubuntu (32 bit)</a:t>
                      </a:r>
                    </a:p>
                  </a:txBody>
                  <a:tcPr/>
                </a:tc>
                <a:tc>
                  <a:txBody>
                    <a:bodyPr/>
                    <a:lstStyle/>
                    <a:p>
                      <a:pPr algn="ctr"/>
                      <a:r>
                        <a:rPr lang="en-US" sz="1800" b="1" dirty="0">
                          <a:latin typeface="Times New Roman" panose="02020603050405020304" pitchFamily="18" charset="0"/>
                          <a:cs typeface="Times New Roman" panose="02020603050405020304" pitchFamily="18" charset="0"/>
                        </a:rPr>
                        <a:t>Linux operating system</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a:t>
                      </a:r>
                    </a:p>
                  </a:txBody>
                  <a:tcPr/>
                </a:tc>
                <a:extLst>
                  <a:ext uri="{0D108BD9-81ED-4DB2-BD59-A6C34878D82A}">
                    <a16:rowId xmlns:a16="http://schemas.microsoft.com/office/drawing/2014/main" xmlns="" val="547936141"/>
                  </a:ext>
                </a:extLst>
              </a:tr>
            </a:tbl>
          </a:graphicData>
        </a:graphic>
      </p:graphicFrame>
      <p:sp>
        <p:nvSpPr>
          <p:cNvPr id="2" name="Rectangle 1">
            <a:extLst>
              <a:ext uri="{FF2B5EF4-FFF2-40B4-BE49-F238E27FC236}">
                <a16:creationId xmlns:a16="http://schemas.microsoft.com/office/drawing/2014/main" xmlns="" id="{F3EAD7F3-A080-9B4D-9F1C-4952A7F4FDBB}"/>
              </a:ext>
            </a:extLst>
          </p:cNvPr>
          <p:cNvSpPr/>
          <p:nvPr/>
        </p:nvSpPr>
        <p:spPr>
          <a:xfrm>
            <a:off x="192974" y="5599357"/>
            <a:ext cx="8758051" cy="830997"/>
          </a:xfrm>
          <a:prstGeom prst="rect">
            <a:avLst/>
          </a:prstGeom>
        </p:spPr>
        <p:txBody>
          <a:bodyPr wrap="square">
            <a:spAutoFit/>
          </a:bodyPr>
          <a:lstStyle/>
          <a:p>
            <a:pPr algn="just"/>
            <a:r>
              <a:rPr lang="en-US" sz="1200" dirty="0" smtClean="0">
                <a:solidFill>
                  <a:srgbClr val="000000"/>
                </a:solidFill>
                <a:latin typeface="Times New Roman" panose="02020603050405020304" pitchFamily="18" charset="0"/>
                <a:ea typeface="Batang" panose="02030600000101010101" pitchFamily="18" charset="-127"/>
              </a:rPr>
              <a:t>Open </a:t>
            </a:r>
            <a:r>
              <a:rPr lang="en-US" sz="1200" dirty="0" err="1">
                <a:solidFill>
                  <a:srgbClr val="000000"/>
                </a:solidFill>
                <a:latin typeface="Times New Roman" panose="02020603050405020304" pitchFamily="18" charset="0"/>
                <a:ea typeface="Batang" panose="02030600000101010101" pitchFamily="18" charset="-127"/>
              </a:rPr>
              <a:t>vSwitch</a:t>
            </a:r>
            <a:r>
              <a:rPr lang="en-US" sz="1200" dirty="0">
                <a:solidFill>
                  <a:srgbClr val="000000"/>
                </a:solidFill>
                <a:latin typeface="Times New Roman" panose="02020603050405020304" pitchFamily="18" charset="0"/>
                <a:ea typeface="Batang" panose="02030600000101010101" pitchFamily="18" charset="-127"/>
              </a:rPr>
              <a:t> [Online] – Available from:  http://</a:t>
            </a:r>
            <a:r>
              <a:rPr lang="en-US" sz="1200" dirty="0" err="1">
                <a:solidFill>
                  <a:srgbClr val="000000"/>
                </a:solidFill>
                <a:latin typeface="Times New Roman" panose="02020603050405020304" pitchFamily="18" charset="0"/>
                <a:ea typeface="Batang" panose="02030600000101010101" pitchFamily="18" charset="-127"/>
              </a:rPr>
              <a:t>openvswitch.org</a:t>
            </a:r>
            <a:r>
              <a:rPr lang="en-US" sz="1200" dirty="0">
                <a:solidFill>
                  <a:srgbClr val="000000"/>
                </a:solidFill>
                <a:latin typeface="Times New Roman" panose="02020603050405020304" pitchFamily="18" charset="0"/>
                <a:ea typeface="Batang" panose="02030600000101010101" pitchFamily="18" charset="-127"/>
              </a:rPr>
              <a:t>/ [June 7, 2018].</a:t>
            </a:r>
          </a:p>
          <a:p>
            <a:pPr algn="just"/>
            <a:r>
              <a:rPr lang="en-US" sz="1200" dirty="0" err="1" smtClean="0"/>
              <a:t>Ubunut</a:t>
            </a:r>
            <a:r>
              <a:rPr lang="en-US" sz="1200" dirty="0" smtClean="0"/>
              <a:t>-Mate </a:t>
            </a:r>
            <a:r>
              <a:rPr lang="en-US" sz="1200" dirty="0"/>
              <a:t>[Online]. Available from : https://</a:t>
            </a:r>
            <a:r>
              <a:rPr lang="en-US" sz="1200" dirty="0" err="1"/>
              <a:t>ubuntu-mate.org</a:t>
            </a:r>
            <a:r>
              <a:rPr lang="en-US" sz="1200" dirty="0"/>
              <a:t>/ [August 18, 2018].</a:t>
            </a:r>
          </a:p>
          <a:p>
            <a:pPr algn="just"/>
            <a:r>
              <a:rPr lang="en-US" sz="1200" dirty="0" smtClean="0">
                <a:solidFill>
                  <a:srgbClr val="000000"/>
                </a:solidFill>
                <a:latin typeface="Times New Roman" panose="02020603050405020304" pitchFamily="18" charset="0"/>
                <a:ea typeface="Batang" panose="02030600000101010101" pitchFamily="18" charset="-127"/>
              </a:rPr>
              <a:t>RYU </a:t>
            </a:r>
            <a:r>
              <a:rPr lang="en-US" sz="1200" dirty="0">
                <a:solidFill>
                  <a:srgbClr val="000000"/>
                </a:solidFill>
                <a:latin typeface="Times New Roman" panose="02020603050405020304" pitchFamily="18" charset="0"/>
                <a:ea typeface="Batang" panose="02030600000101010101" pitchFamily="18" charset="-127"/>
              </a:rPr>
              <a:t>SDN Framework [Online] – Available from:</a:t>
            </a:r>
            <a:r>
              <a:rPr lang="en-US" sz="1200" dirty="0">
                <a:latin typeface="Times New Roman" panose="02020603050405020304" pitchFamily="18" charset="0"/>
                <a:ea typeface="Batang" panose="02030600000101010101" pitchFamily="18" charset="-127"/>
              </a:rPr>
              <a:t> </a:t>
            </a:r>
            <a:r>
              <a:rPr lang="en-US" sz="1200" u="sng" dirty="0">
                <a:solidFill>
                  <a:srgbClr val="0000FF"/>
                </a:solidFill>
                <a:latin typeface="Times New Roman" panose="02020603050405020304" pitchFamily="18" charset="0"/>
                <a:ea typeface="Batang" panose="02030600000101010101" pitchFamily="18" charset="-127"/>
                <a:hlinkClick r:id="rId2"/>
              </a:rPr>
              <a:t>https://osrg.github.io/ryu-book/en/Ryubook.pdf</a:t>
            </a:r>
            <a:r>
              <a:rPr lang="en-US" sz="1200" dirty="0">
                <a:solidFill>
                  <a:srgbClr val="000000"/>
                </a:solidFill>
                <a:latin typeface="Times New Roman" panose="02020603050405020304" pitchFamily="18" charset="0"/>
                <a:ea typeface="Batang" panose="02030600000101010101" pitchFamily="18" charset="-127"/>
              </a:rPr>
              <a:t> [June 7, 2018].</a:t>
            </a:r>
          </a:p>
          <a:p>
            <a:r>
              <a:rPr lang="en-US" sz="1200" dirty="0" err="1"/>
              <a:t>i</a:t>
            </a:r>
            <a:r>
              <a:rPr lang="en-US" sz="1200" dirty="0" err="1" smtClean="0"/>
              <a:t>Perf</a:t>
            </a:r>
            <a:r>
              <a:rPr lang="en-US" sz="1200" dirty="0" smtClean="0"/>
              <a:t> </a:t>
            </a:r>
            <a:r>
              <a:rPr lang="en-US" sz="1200" dirty="0"/>
              <a:t>[Online]. Available from : https://</a:t>
            </a:r>
            <a:r>
              <a:rPr lang="en-US" sz="1200" dirty="0" err="1"/>
              <a:t>iperf.fr</a:t>
            </a:r>
            <a:r>
              <a:rPr lang="en-US" sz="1200" dirty="0"/>
              <a:t>/ [July 13, 2018</a:t>
            </a:r>
            <a:r>
              <a:rPr lang="en-US" sz="1200" dirty="0" smtClean="0"/>
              <a:t>]</a:t>
            </a:r>
            <a:endParaRPr lang="en-US" sz="1200" dirty="0"/>
          </a:p>
        </p:txBody>
      </p:sp>
      <p:sp>
        <p:nvSpPr>
          <p:cNvPr id="7" name="Title 1">
            <a:extLst>
              <a:ext uri="{FF2B5EF4-FFF2-40B4-BE49-F238E27FC236}">
                <a16:creationId xmlns:a16="http://schemas.microsoft.com/office/drawing/2014/main" xmlns="" id="{6A0FEFDA-3844-3045-B661-C321726F5620}"/>
              </a:ext>
            </a:extLst>
          </p:cNvPr>
          <p:cNvSpPr txBox="1">
            <a:spLocks/>
          </p:cNvSpPr>
          <p:nvPr/>
        </p:nvSpPr>
        <p:spPr>
          <a:xfrm>
            <a:off x="278196" y="652324"/>
            <a:ext cx="3366704" cy="509118"/>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l"/>
            <a:r>
              <a:rPr lang="en-US" sz="2400" b="1" dirty="0">
                <a:solidFill>
                  <a:srgbClr val="C00000"/>
                </a:solidFill>
                <a:latin typeface="Times New Roman" panose="02020603050405020304" pitchFamily="18" charset="0"/>
                <a:cs typeface="Times New Roman" panose="02020603050405020304" pitchFamily="18" charset="0"/>
              </a:rPr>
              <a:t>Applied Software Tools</a:t>
            </a:r>
          </a:p>
        </p:txBody>
      </p:sp>
    </p:spTree>
    <p:extLst>
      <p:ext uri="{BB962C8B-B14F-4D97-AF65-F5344CB8AC3E}">
        <p14:creationId xmlns:p14="http://schemas.microsoft.com/office/powerpoint/2010/main" val="705655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A7CA10AD-0970-4E47-9FC2-CB6DAEEECB67}"/>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7A5FA92B-242E-4D0A-AB41-179F0BAC3669}"/>
              </a:ext>
            </a:extLst>
          </p:cNvPr>
          <p:cNvSpPr>
            <a:spLocks noGrp="1"/>
          </p:cNvSpPr>
          <p:nvPr>
            <p:ph type="sldNum" sz="quarter" idx="4"/>
          </p:nvPr>
        </p:nvSpPr>
        <p:spPr>
          <a:xfrm>
            <a:off x="7730896" y="6402648"/>
            <a:ext cx="765956" cy="365125"/>
          </a:xfrm>
        </p:spPr>
        <p:txBody>
          <a:bodyPr/>
          <a:lstStyle/>
          <a:p>
            <a:fld id="{2EF116DB-A468-3740-8B51-68F10C5D2402}" type="slidenum">
              <a:rPr lang="en-US" smtClean="0"/>
              <a:pPr/>
              <a:t>15</a:t>
            </a:fld>
            <a:endParaRPr lang="en-US" dirty="0"/>
          </a:p>
        </p:txBody>
      </p:sp>
      <p:sp>
        <p:nvSpPr>
          <p:cNvPr id="6" name="Title 1">
            <a:extLst>
              <a:ext uri="{FF2B5EF4-FFF2-40B4-BE49-F238E27FC236}">
                <a16:creationId xmlns:a16="http://schemas.microsoft.com/office/drawing/2014/main" xmlns="" id="{88CBA491-2CB4-4DBE-9AC9-2B41494AF999}"/>
              </a:ext>
            </a:extLst>
          </p:cNvPr>
          <p:cNvSpPr>
            <a:spLocks noGrp="1"/>
          </p:cNvSpPr>
          <p:nvPr>
            <p:ph type="ctrTitle"/>
          </p:nvPr>
        </p:nvSpPr>
        <p:spPr>
          <a:xfrm>
            <a:off x="270520" y="904849"/>
            <a:ext cx="5884620" cy="373499"/>
          </a:xfrm>
        </p:spPr>
        <p:txBody>
          <a:bodyPr>
            <a:no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Setting of Actual Testbed Component Installation</a:t>
            </a:r>
          </a:p>
        </p:txBody>
      </p:sp>
      <p:pic>
        <p:nvPicPr>
          <p:cNvPr id="10" name="Picture 9">
            <a:extLst>
              <a:ext uri="{FF2B5EF4-FFF2-40B4-BE49-F238E27FC236}">
                <a16:creationId xmlns:a16="http://schemas.microsoft.com/office/drawing/2014/main" xmlns="" id="{520BAD3C-FFDD-4D27-805D-6A1AA73B7A85}"/>
              </a:ext>
            </a:extLst>
          </p:cNvPr>
          <p:cNvPicPr>
            <a:picLocks noChangeAspect="1"/>
          </p:cNvPicPr>
          <p:nvPr/>
        </p:nvPicPr>
        <p:blipFill>
          <a:blip r:embed="rId2"/>
          <a:stretch>
            <a:fillRect/>
          </a:stretch>
        </p:blipFill>
        <p:spPr>
          <a:xfrm>
            <a:off x="329811" y="1412105"/>
            <a:ext cx="8131800" cy="3753865"/>
          </a:xfrm>
          <a:prstGeom prst="rect">
            <a:avLst/>
          </a:prstGeom>
        </p:spPr>
      </p:pic>
      <p:sp>
        <p:nvSpPr>
          <p:cNvPr id="2" name="TextBox 1">
            <a:extLst>
              <a:ext uri="{FF2B5EF4-FFF2-40B4-BE49-F238E27FC236}">
                <a16:creationId xmlns:a16="http://schemas.microsoft.com/office/drawing/2014/main" xmlns="" id="{A7153159-F5B9-4D55-B0D3-7E279223343C}"/>
              </a:ext>
            </a:extLst>
          </p:cNvPr>
          <p:cNvSpPr txBox="1"/>
          <p:nvPr/>
        </p:nvSpPr>
        <p:spPr>
          <a:xfrm>
            <a:off x="65315" y="5152322"/>
            <a:ext cx="8976026" cy="646331"/>
          </a:xfrm>
          <a:prstGeom prst="rect">
            <a:avLst/>
          </a:prstGeom>
          <a:noFill/>
        </p:spPr>
        <p:txBody>
          <a:bodyPr wrap="square" rtlCol="0">
            <a:spAutoFit/>
          </a:bodyPr>
          <a:lstStyle/>
          <a:p>
            <a:r>
              <a:rPr lang="en-US" b="1" dirty="0">
                <a:latin typeface="Times New Roman" panose="02020603050405020304" pitchFamily="18" charset="0"/>
              </a:rPr>
              <a:t>Topology of real outdoor SDWMN testbed on </a:t>
            </a:r>
            <a:r>
              <a:rPr lang="en-US" b="1" dirty="0" err="1">
                <a:latin typeface="Times New Roman" panose="02020603050405020304" pitchFamily="18" charset="0"/>
              </a:rPr>
              <a:t>Phaya</a:t>
            </a:r>
            <a:r>
              <a:rPr lang="en-US" b="1" dirty="0">
                <a:latin typeface="Times New Roman" panose="02020603050405020304" pitchFamily="18" charset="0"/>
              </a:rPr>
              <a:t> Thai road for road traﬃc monitoring network</a:t>
            </a:r>
            <a:endParaRPr lang="th-TH" b="1" dirty="0">
              <a:latin typeface="Times New Roman" panose="02020603050405020304" pitchFamily="18" charset="0"/>
            </a:endParaRPr>
          </a:p>
        </p:txBody>
      </p:sp>
    </p:spTree>
    <p:extLst>
      <p:ext uri="{BB962C8B-B14F-4D97-AF65-F5344CB8AC3E}">
        <p14:creationId xmlns:p14="http://schemas.microsoft.com/office/powerpoint/2010/main" val="11845463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1B42369-1499-4F5C-B4C4-7C14FFC38C2E}"/>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772D1065-441C-4817-BEC4-421F8EE22CBD}"/>
              </a:ext>
            </a:extLst>
          </p:cNvPr>
          <p:cNvSpPr>
            <a:spLocks noGrp="1"/>
          </p:cNvSpPr>
          <p:nvPr>
            <p:ph type="sldNum" sz="quarter" idx="4"/>
          </p:nvPr>
        </p:nvSpPr>
        <p:spPr/>
        <p:txBody>
          <a:bodyPr/>
          <a:lstStyle/>
          <a:p>
            <a:fld id="{2EF116DB-A468-3740-8B51-68F10C5D2402}" type="slidenum">
              <a:rPr lang="en-US" smtClean="0"/>
              <a:pPr/>
              <a:t>16</a:t>
            </a:fld>
            <a:endParaRPr lang="en-US" dirty="0"/>
          </a:p>
        </p:txBody>
      </p:sp>
      <p:sp>
        <p:nvSpPr>
          <p:cNvPr id="9" name="Rectangle 8">
            <a:extLst>
              <a:ext uri="{FF2B5EF4-FFF2-40B4-BE49-F238E27FC236}">
                <a16:creationId xmlns:a16="http://schemas.microsoft.com/office/drawing/2014/main" xmlns="" id="{685FD4B8-A838-4138-B87E-62C7E1C77611}"/>
              </a:ext>
            </a:extLst>
          </p:cNvPr>
          <p:cNvSpPr/>
          <p:nvPr/>
        </p:nvSpPr>
        <p:spPr>
          <a:xfrm>
            <a:off x="0" y="5425610"/>
            <a:ext cx="9157855" cy="369332"/>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Installation of waterproof box at fence of 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pic>
        <p:nvPicPr>
          <p:cNvPr id="6" name="Picture 5">
            <a:extLst>
              <a:ext uri="{FF2B5EF4-FFF2-40B4-BE49-F238E27FC236}">
                <a16:creationId xmlns="" xmlns:a16="http://schemas.microsoft.com/office/drawing/2014/main" id="{E4092D8C-DEE9-467A-ADCE-A22DBF09FE7E}"/>
              </a:ext>
            </a:extLst>
          </p:cNvPr>
          <p:cNvPicPr>
            <a:picLocks noChangeAspect="1"/>
          </p:cNvPicPr>
          <p:nvPr/>
        </p:nvPicPr>
        <p:blipFill rotWithShape="1">
          <a:blip r:embed="rId2"/>
          <a:srcRect r="6168" b="18144"/>
          <a:stretch/>
        </p:blipFill>
        <p:spPr>
          <a:xfrm>
            <a:off x="2095500" y="925451"/>
            <a:ext cx="4953000" cy="4371892"/>
          </a:xfrm>
          <a:prstGeom prst="rect">
            <a:avLst/>
          </a:prstGeom>
        </p:spPr>
      </p:pic>
    </p:spTree>
    <p:extLst>
      <p:ext uri="{BB962C8B-B14F-4D97-AF65-F5344CB8AC3E}">
        <p14:creationId xmlns:p14="http://schemas.microsoft.com/office/powerpoint/2010/main" val="1844119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B2EBA6F-5F5B-4D26-AF9D-AC200198D35E}"/>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9BA9C6E6-44AC-4A8E-92F0-BFA59143238A}"/>
              </a:ext>
            </a:extLst>
          </p:cNvPr>
          <p:cNvSpPr>
            <a:spLocks noGrp="1"/>
          </p:cNvSpPr>
          <p:nvPr>
            <p:ph type="sldNum" sz="quarter" idx="4"/>
          </p:nvPr>
        </p:nvSpPr>
        <p:spPr/>
        <p:txBody>
          <a:bodyPr/>
          <a:lstStyle/>
          <a:p>
            <a:fld id="{2EF116DB-A468-3740-8B51-68F10C5D2402}" type="slidenum">
              <a:rPr lang="en-US" smtClean="0"/>
              <a:pPr/>
              <a:t>17</a:t>
            </a:fld>
            <a:endParaRPr lang="en-US" dirty="0"/>
          </a:p>
        </p:txBody>
      </p:sp>
      <p:sp>
        <p:nvSpPr>
          <p:cNvPr id="8" name="Rectangle 7">
            <a:extLst>
              <a:ext uri="{FF2B5EF4-FFF2-40B4-BE49-F238E27FC236}">
                <a16:creationId xmlns:a16="http://schemas.microsoft.com/office/drawing/2014/main" xmlns="" id="{6065D533-8914-45A2-9336-4AC6CEFE4689}"/>
              </a:ext>
            </a:extLst>
          </p:cNvPr>
          <p:cNvSpPr/>
          <p:nvPr/>
        </p:nvSpPr>
        <p:spPr>
          <a:xfrm>
            <a:off x="4885900" y="1657683"/>
            <a:ext cx="4371833" cy="369332"/>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sp>
        <p:nvSpPr>
          <p:cNvPr id="2" name="Arrow: Right 1">
            <a:extLst>
              <a:ext uri="{FF2B5EF4-FFF2-40B4-BE49-F238E27FC236}">
                <a16:creationId xmlns:a16="http://schemas.microsoft.com/office/drawing/2014/main" xmlns="" id="{77DB2D9B-2907-41F3-83E8-864183DAD5EF}"/>
              </a:ext>
            </a:extLst>
          </p:cNvPr>
          <p:cNvSpPr/>
          <p:nvPr/>
        </p:nvSpPr>
        <p:spPr>
          <a:xfrm>
            <a:off x="4640240" y="1756889"/>
            <a:ext cx="450376" cy="198413"/>
          </a:xfrm>
          <a:prstGeom prst="rightArrow">
            <a:avLst/>
          </a:prstGeom>
          <a:gradFill>
            <a:gsLst>
              <a:gs pos="89000">
                <a:schemeClr val="dk1">
                  <a:tint val="100000"/>
                  <a:shade val="100000"/>
                  <a:satMod val="130000"/>
                </a:schemeClr>
              </a:gs>
              <a:gs pos="100000">
                <a:schemeClr val="dk1">
                  <a:tint val="50000"/>
                  <a:shade val="100000"/>
                  <a:satMod val="350000"/>
                </a:schemeClr>
              </a:gs>
            </a:gsLst>
          </a:gradFill>
        </p:spPr>
        <p:style>
          <a:lnRef idx="1">
            <a:schemeClr val="dk1"/>
          </a:lnRef>
          <a:fillRef idx="3">
            <a:schemeClr val="dk1"/>
          </a:fillRef>
          <a:effectRef idx="2">
            <a:schemeClr val="dk1"/>
          </a:effectRef>
          <a:fontRef idx="minor">
            <a:schemeClr val="lt1"/>
          </a:fontRef>
        </p:style>
        <p:txBody>
          <a:bodyPr rtlCol="0" anchor="ctr"/>
          <a:lstStyle/>
          <a:p>
            <a:pPr algn="ctr"/>
            <a:endParaRPr lang="th-TH" dirty="0">
              <a:ln>
                <a:solidFill>
                  <a:schemeClr val="tx1"/>
                </a:solidFill>
              </a:ln>
              <a:solidFill>
                <a:schemeClr val="tx1"/>
              </a:solidFill>
            </a:endParaRPr>
          </a:p>
        </p:txBody>
      </p:sp>
      <p:sp>
        <p:nvSpPr>
          <p:cNvPr id="9" name="Arrow: Right 8">
            <a:extLst>
              <a:ext uri="{FF2B5EF4-FFF2-40B4-BE49-F238E27FC236}">
                <a16:creationId xmlns:a16="http://schemas.microsoft.com/office/drawing/2014/main" xmlns="" id="{4433681E-7F52-4A4D-9241-E17EBA413BAF}"/>
              </a:ext>
            </a:extLst>
          </p:cNvPr>
          <p:cNvSpPr/>
          <p:nvPr/>
        </p:nvSpPr>
        <p:spPr>
          <a:xfrm>
            <a:off x="4697107" y="4461420"/>
            <a:ext cx="450376" cy="198413"/>
          </a:xfrm>
          <a:prstGeom prst="rightArrow">
            <a:avLst/>
          </a:prstGeom>
          <a:gradFill>
            <a:gsLst>
              <a:gs pos="89000">
                <a:schemeClr val="dk1">
                  <a:tint val="100000"/>
                  <a:shade val="100000"/>
                  <a:satMod val="130000"/>
                </a:schemeClr>
              </a:gs>
              <a:gs pos="100000">
                <a:schemeClr val="dk1">
                  <a:tint val="50000"/>
                  <a:shade val="100000"/>
                  <a:satMod val="350000"/>
                </a:schemeClr>
              </a:gs>
            </a:gsLst>
          </a:gradFill>
        </p:spPr>
        <p:style>
          <a:lnRef idx="1">
            <a:schemeClr val="dk1"/>
          </a:lnRef>
          <a:fillRef idx="3">
            <a:schemeClr val="dk1"/>
          </a:fillRef>
          <a:effectRef idx="2">
            <a:schemeClr val="dk1"/>
          </a:effectRef>
          <a:fontRef idx="minor">
            <a:schemeClr val="lt1"/>
          </a:fontRef>
        </p:style>
        <p:txBody>
          <a:bodyPr rtlCol="0" anchor="ctr"/>
          <a:lstStyle/>
          <a:p>
            <a:pPr algn="ctr"/>
            <a:endParaRPr lang="th-TH" dirty="0">
              <a:ln>
                <a:solidFill>
                  <a:schemeClr val="tx1"/>
                </a:solidFill>
              </a:ln>
              <a:solidFill>
                <a:schemeClr val="tx1"/>
              </a:solidFill>
            </a:endParaRPr>
          </a:p>
        </p:txBody>
      </p:sp>
      <p:sp>
        <p:nvSpPr>
          <p:cNvPr id="10" name="TextBox 9">
            <a:extLst>
              <a:ext uri="{FF2B5EF4-FFF2-40B4-BE49-F238E27FC236}">
                <a16:creationId xmlns:a16="http://schemas.microsoft.com/office/drawing/2014/main" xmlns="" id="{9E9BE704-D89A-4C45-BE5C-179ED877A1AE}"/>
              </a:ext>
            </a:extLst>
          </p:cNvPr>
          <p:cNvSpPr txBox="1"/>
          <p:nvPr/>
        </p:nvSpPr>
        <p:spPr>
          <a:xfrm>
            <a:off x="5227608" y="4237460"/>
            <a:ext cx="3864076" cy="646331"/>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Position of wireless mesh node over 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pic>
        <p:nvPicPr>
          <p:cNvPr id="11" name="Picture 10">
            <a:extLst>
              <a:ext uri="{FF2B5EF4-FFF2-40B4-BE49-F238E27FC236}">
                <a16:creationId xmlns="" xmlns:a16="http://schemas.microsoft.com/office/drawing/2014/main" id="{B41E1ED7-4923-4BB1-BA8A-67335BA9C9EC}"/>
              </a:ext>
            </a:extLst>
          </p:cNvPr>
          <p:cNvPicPr>
            <a:picLocks noChangeAspect="1"/>
          </p:cNvPicPr>
          <p:nvPr/>
        </p:nvPicPr>
        <p:blipFill>
          <a:blip r:embed="rId2"/>
          <a:stretch>
            <a:fillRect/>
          </a:stretch>
        </p:blipFill>
        <p:spPr>
          <a:xfrm>
            <a:off x="473123" y="1158316"/>
            <a:ext cx="3792004" cy="2133523"/>
          </a:xfrm>
          <a:prstGeom prst="rect">
            <a:avLst/>
          </a:prstGeom>
        </p:spPr>
      </p:pic>
      <p:pic>
        <p:nvPicPr>
          <p:cNvPr id="12" name="Picture 11">
            <a:extLst>
              <a:ext uri="{FF2B5EF4-FFF2-40B4-BE49-F238E27FC236}">
                <a16:creationId xmlns="" xmlns:a16="http://schemas.microsoft.com/office/drawing/2014/main" id="{8686E305-C881-41AD-97F3-95D8DDFF7F1D}"/>
              </a:ext>
            </a:extLst>
          </p:cNvPr>
          <p:cNvPicPr>
            <a:picLocks noChangeAspect="1"/>
          </p:cNvPicPr>
          <p:nvPr/>
        </p:nvPicPr>
        <p:blipFill rotWithShape="1">
          <a:blip r:embed="rId3"/>
          <a:srcRect l="7900" r="9651"/>
          <a:stretch/>
        </p:blipFill>
        <p:spPr>
          <a:xfrm>
            <a:off x="473123" y="3700189"/>
            <a:ext cx="3792004" cy="2367204"/>
          </a:xfrm>
          <a:prstGeom prst="rect">
            <a:avLst/>
          </a:prstGeom>
        </p:spPr>
      </p:pic>
    </p:spTree>
    <p:extLst>
      <p:ext uri="{BB962C8B-B14F-4D97-AF65-F5344CB8AC3E}">
        <p14:creationId xmlns:p14="http://schemas.microsoft.com/office/powerpoint/2010/main" val="16343758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024C6C6F-F10C-4B29-AA5B-28857762811D}"/>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487F2272-5CC7-4E50-961A-52BD05AF85BA}"/>
              </a:ext>
            </a:extLst>
          </p:cNvPr>
          <p:cNvSpPr>
            <a:spLocks noGrp="1"/>
          </p:cNvSpPr>
          <p:nvPr>
            <p:ph type="sldNum" sz="quarter" idx="4"/>
          </p:nvPr>
        </p:nvSpPr>
        <p:spPr/>
        <p:txBody>
          <a:bodyPr/>
          <a:lstStyle/>
          <a:p>
            <a:fld id="{2EF116DB-A468-3740-8B51-68F10C5D2402}" type="slidenum">
              <a:rPr lang="en-US" smtClean="0"/>
              <a:pPr/>
              <a:t>18</a:t>
            </a:fld>
            <a:endParaRPr lang="en-US" dirty="0"/>
          </a:p>
        </p:txBody>
      </p:sp>
      <p:pic>
        <p:nvPicPr>
          <p:cNvPr id="7" name="Picture 6">
            <a:extLst>
              <a:ext uri="{FF2B5EF4-FFF2-40B4-BE49-F238E27FC236}">
                <a16:creationId xmlns:a16="http://schemas.microsoft.com/office/drawing/2014/main" xmlns="" id="{52A6F57C-7804-4113-B1E1-806732BEFA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9309" y="795499"/>
            <a:ext cx="6345382" cy="4746446"/>
          </a:xfrm>
          <a:prstGeom prst="rect">
            <a:avLst/>
          </a:prstGeom>
        </p:spPr>
      </p:pic>
      <p:sp>
        <p:nvSpPr>
          <p:cNvPr id="8" name="TextBox 7">
            <a:extLst>
              <a:ext uri="{FF2B5EF4-FFF2-40B4-BE49-F238E27FC236}">
                <a16:creationId xmlns:a16="http://schemas.microsoft.com/office/drawing/2014/main" xmlns="" id="{347330CB-216B-4E29-AD89-192346B15894}"/>
              </a:ext>
            </a:extLst>
          </p:cNvPr>
          <p:cNvSpPr txBox="1"/>
          <p:nvPr/>
        </p:nvSpPr>
        <p:spPr>
          <a:xfrm>
            <a:off x="1" y="5733451"/>
            <a:ext cx="914400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Traffic police box near </a:t>
            </a:r>
            <a:r>
              <a:rPr lang="en-US" b="1" dirty="0" err="1">
                <a:latin typeface="Times New Roman" panose="02020603050405020304" pitchFamily="18" charset="0"/>
                <a:cs typeface="Times New Roman" panose="02020603050405020304" pitchFamily="18" charset="0"/>
              </a:rPr>
              <a:t>SamYan</a:t>
            </a:r>
            <a:r>
              <a:rPr lang="en-US" b="1" dirty="0">
                <a:latin typeface="Times New Roman" panose="02020603050405020304" pitchFamily="18" charset="0"/>
                <a:cs typeface="Times New Roman" panose="02020603050405020304" pitchFamily="18" charset="0"/>
              </a:rPr>
              <a:t> MRT station on Rama 4 road where Gateway 1 is installed.</a:t>
            </a:r>
          </a:p>
        </p:txBody>
      </p:sp>
    </p:spTree>
    <p:extLst>
      <p:ext uri="{BB962C8B-B14F-4D97-AF65-F5344CB8AC3E}">
        <p14:creationId xmlns:p14="http://schemas.microsoft.com/office/powerpoint/2010/main" val="4907586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3B3672C-A24A-41DF-8903-0EA8D87FE1CE}"/>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8E83ECD9-998F-4342-A760-F9F4454CD953}"/>
              </a:ext>
            </a:extLst>
          </p:cNvPr>
          <p:cNvSpPr>
            <a:spLocks noGrp="1"/>
          </p:cNvSpPr>
          <p:nvPr>
            <p:ph type="sldNum" sz="quarter" idx="4"/>
          </p:nvPr>
        </p:nvSpPr>
        <p:spPr/>
        <p:txBody>
          <a:bodyPr/>
          <a:lstStyle/>
          <a:p>
            <a:fld id="{2EF116DB-A468-3740-8B51-68F10C5D2402}" type="slidenum">
              <a:rPr lang="en-US" smtClean="0"/>
              <a:pPr/>
              <a:t>19</a:t>
            </a:fld>
            <a:endParaRPr lang="en-US" dirty="0"/>
          </a:p>
        </p:txBody>
      </p:sp>
      <p:pic>
        <p:nvPicPr>
          <p:cNvPr id="7" name="Picture 6">
            <a:extLst>
              <a:ext uri="{FF2B5EF4-FFF2-40B4-BE49-F238E27FC236}">
                <a16:creationId xmlns="" xmlns:a16="http://schemas.microsoft.com/office/drawing/2014/main" id="{125E4B55-C584-49DA-AD65-DF44CC2711F4}"/>
              </a:ext>
            </a:extLst>
          </p:cNvPr>
          <p:cNvPicPr>
            <a:picLocks noChangeAspect="1"/>
          </p:cNvPicPr>
          <p:nvPr/>
        </p:nvPicPr>
        <p:blipFill>
          <a:blip r:embed="rId2"/>
          <a:stretch>
            <a:fillRect/>
          </a:stretch>
        </p:blipFill>
        <p:spPr>
          <a:xfrm>
            <a:off x="480732" y="900546"/>
            <a:ext cx="3897304" cy="4424678"/>
          </a:xfrm>
          <a:prstGeom prst="rect">
            <a:avLst/>
          </a:prstGeom>
        </p:spPr>
      </p:pic>
      <p:pic>
        <p:nvPicPr>
          <p:cNvPr id="9" name="Picture 8">
            <a:extLst>
              <a:ext uri="{FF2B5EF4-FFF2-40B4-BE49-F238E27FC236}">
                <a16:creationId xmlns="" xmlns:a16="http://schemas.microsoft.com/office/drawing/2014/main" id="{67C755FE-E544-44DB-9FD4-0C017FBF5972}"/>
              </a:ext>
            </a:extLst>
          </p:cNvPr>
          <p:cNvPicPr>
            <a:picLocks noChangeAspect="1"/>
          </p:cNvPicPr>
          <p:nvPr/>
        </p:nvPicPr>
        <p:blipFill>
          <a:blip r:embed="rId3"/>
          <a:stretch>
            <a:fillRect/>
          </a:stretch>
        </p:blipFill>
        <p:spPr>
          <a:xfrm>
            <a:off x="4587064" y="900546"/>
            <a:ext cx="4117768" cy="4424678"/>
          </a:xfrm>
          <a:prstGeom prst="rect">
            <a:avLst/>
          </a:prstGeom>
        </p:spPr>
      </p:pic>
      <p:sp>
        <p:nvSpPr>
          <p:cNvPr id="10" name="Rectangle 9">
            <a:extLst>
              <a:ext uri="{FF2B5EF4-FFF2-40B4-BE49-F238E27FC236}">
                <a16:creationId xmlns="" xmlns:a16="http://schemas.microsoft.com/office/drawing/2014/main" id="{010C257A-8ED4-4711-8914-5B78796A6EB6}"/>
              </a:ext>
            </a:extLst>
          </p:cNvPr>
          <p:cNvSpPr/>
          <p:nvPr/>
        </p:nvSpPr>
        <p:spPr>
          <a:xfrm>
            <a:off x="480732" y="5517621"/>
            <a:ext cx="3897304" cy="58477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Traffic police box near Chulalongkorn </a:t>
            </a:r>
            <a:r>
              <a:rPr lang="en-US" sz="1600" b="1" dirty="0" err="1">
                <a:latin typeface="Times New Roman" panose="02020603050405020304" pitchFamily="18" charset="0"/>
                <a:cs typeface="Times New Roman" panose="02020603050405020304" pitchFamily="18" charset="0"/>
              </a:rPr>
              <a:t>Soi</a:t>
            </a:r>
            <a:r>
              <a:rPr lang="en-US" sz="1600" b="1" dirty="0">
                <a:latin typeface="Times New Roman" panose="02020603050405020304" pitchFamily="18" charset="0"/>
                <a:cs typeface="Times New Roman" panose="02020603050405020304" pitchFamily="18" charset="0"/>
              </a:rPr>
              <a:t> 12 where Gateway 2 is installed.</a:t>
            </a:r>
          </a:p>
        </p:txBody>
      </p:sp>
      <p:sp>
        <p:nvSpPr>
          <p:cNvPr id="11" name="Rectangle 10">
            <a:extLst>
              <a:ext uri="{FF2B5EF4-FFF2-40B4-BE49-F238E27FC236}">
                <a16:creationId xmlns="" xmlns:a16="http://schemas.microsoft.com/office/drawing/2014/main" id="{4D8C81EA-21D8-4404-8F32-454E29D338BC}"/>
              </a:ext>
            </a:extLst>
          </p:cNvPr>
          <p:cNvSpPr/>
          <p:nvPr/>
        </p:nvSpPr>
        <p:spPr>
          <a:xfrm>
            <a:off x="4587064" y="5528306"/>
            <a:ext cx="4224427" cy="58477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Traffic police box near Chulalongkorn </a:t>
            </a:r>
            <a:r>
              <a:rPr lang="en-US" sz="1600" b="1" dirty="0" err="1">
                <a:latin typeface="Times New Roman" panose="02020603050405020304" pitchFamily="18" charset="0"/>
                <a:cs typeface="Times New Roman" panose="02020603050405020304" pitchFamily="18" charset="0"/>
              </a:rPr>
              <a:t>Soi</a:t>
            </a:r>
            <a:r>
              <a:rPr lang="en-US" sz="1600" b="1" dirty="0">
                <a:latin typeface="Times New Roman" panose="02020603050405020304" pitchFamily="18" charset="0"/>
                <a:cs typeface="Times New Roman" panose="02020603050405020304" pitchFamily="18" charset="0"/>
              </a:rPr>
              <a:t> 12 where Gateway 2 is installed</a:t>
            </a:r>
          </a:p>
        </p:txBody>
      </p:sp>
    </p:spTree>
    <p:extLst>
      <p:ext uri="{BB962C8B-B14F-4D97-AF65-F5344CB8AC3E}">
        <p14:creationId xmlns:p14="http://schemas.microsoft.com/office/powerpoint/2010/main" val="45957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CE28D8-6ED8-8F42-8376-E29F0B6531F4}"/>
              </a:ext>
            </a:extLst>
          </p:cNvPr>
          <p:cNvSpPr>
            <a:spLocks noGrp="1"/>
          </p:cNvSpPr>
          <p:nvPr>
            <p:ph type="ctrTitle"/>
          </p:nvPr>
        </p:nvSpPr>
        <p:spPr>
          <a:xfrm>
            <a:off x="3802246" y="194417"/>
            <a:ext cx="1760517" cy="548321"/>
          </a:xfrm>
        </p:spPr>
        <p:txBody>
          <a:bodyPr>
            <a:noAutofit/>
          </a:bodyPr>
          <a:lstStyle/>
          <a:p>
            <a:pPr algn="just"/>
            <a:r>
              <a:rPr lang="en-US" sz="2800" b="1" dirty="0">
                <a:solidFill>
                  <a:srgbClr val="C00000"/>
                </a:solidFill>
                <a:latin typeface="Times New Roman" panose="02020603050405020304" pitchFamily="18" charset="0"/>
                <a:cs typeface="Times New Roman" panose="02020603050405020304" pitchFamily="18" charset="0"/>
              </a:rPr>
              <a:t>Contents</a:t>
            </a:r>
          </a:p>
        </p:txBody>
      </p:sp>
      <p:sp>
        <p:nvSpPr>
          <p:cNvPr id="3" name="Subtitle 2">
            <a:extLst>
              <a:ext uri="{FF2B5EF4-FFF2-40B4-BE49-F238E27FC236}">
                <a16:creationId xmlns:a16="http://schemas.microsoft.com/office/drawing/2014/main" xmlns="" id="{613F26A0-5439-AF4D-91A1-9CC5EBB7BD8A}"/>
              </a:ext>
            </a:extLst>
          </p:cNvPr>
          <p:cNvSpPr>
            <a:spLocks noGrp="1"/>
          </p:cNvSpPr>
          <p:nvPr>
            <p:ph type="subTitle" idx="1"/>
          </p:nvPr>
        </p:nvSpPr>
        <p:spPr>
          <a:xfrm>
            <a:off x="445325" y="742738"/>
            <a:ext cx="8241475" cy="5752356"/>
          </a:xfrm>
        </p:spPr>
        <p:txBody>
          <a:bodyPr>
            <a:noAutofit/>
          </a:bodyPr>
          <a:lstStyle/>
          <a:p>
            <a:pPr marL="285750" indent="-285750" algn="just">
              <a:buClr>
                <a:srgbClr val="0070C0"/>
              </a:buClr>
              <a:buFont typeface="Arial" panose="020B0604020202020204" pitchFamily="34" charset="0"/>
              <a:buChar char="•"/>
            </a:pPr>
            <a:r>
              <a:rPr lang="en-US" sz="1800" dirty="0" smtClean="0">
                <a:solidFill>
                  <a:srgbClr val="0070C0"/>
                </a:solidFill>
                <a:latin typeface="Times New Roman" panose="02020603050405020304" pitchFamily="18" charset="0"/>
                <a:cs typeface="Times New Roman" panose="02020603050405020304" pitchFamily="18" charset="0"/>
              </a:rPr>
              <a:t>Introduction</a:t>
            </a: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Traffic Congestion in Bangkok</a:t>
            </a:r>
          </a:p>
          <a:p>
            <a:pPr marL="285750" indent="-285750" algn="just">
              <a:buClr>
                <a:srgbClr val="0070C0"/>
              </a:buClr>
              <a:buFont typeface="Arial" panose="020B0604020202020204" pitchFamily="34" charset="0"/>
              <a:buChar char="•"/>
            </a:pPr>
            <a:r>
              <a:rPr lang="en-US" sz="1800" dirty="0" smtClean="0">
                <a:solidFill>
                  <a:srgbClr val="0070C0"/>
                </a:solidFill>
                <a:latin typeface="Times New Roman" panose="02020603050405020304" pitchFamily="18" charset="0"/>
                <a:cs typeface="Times New Roman" panose="02020603050405020304" pitchFamily="18" charset="0"/>
              </a:rPr>
              <a:t>Background</a:t>
            </a:r>
            <a:endParaRPr lang="en-US" sz="1800" dirty="0" smtClean="0">
              <a:solidFill>
                <a:srgbClr val="FF000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Traditional Networking Vs Software-Defined Networking</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Wireless Mesh Network (WMN)  </a:t>
            </a:r>
            <a:endParaRPr lang="en-US" sz="1800" b="1" dirty="0">
              <a:solidFill>
                <a:srgbClr val="C0000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Software-Defined Wireless Mesh Network (SDWMN)</a:t>
            </a:r>
          </a:p>
          <a:p>
            <a:pPr marL="285750" indent="-285750" algn="just">
              <a:buClr>
                <a:srgbClr val="0070C0"/>
              </a:buClr>
              <a:buFont typeface="Arial" panose="020B0604020202020204" pitchFamily="34" charset="0"/>
              <a:buChar char="•"/>
            </a:pPr>
            <a:r>
              <a:rPr lang="en-US" sz="1800" dirty="0" smtClean="0">
                <a:solidFill>
                  <a:srgbClr val="0070C0"/>
                </a:solidFill>
                <a:latin typeface="Times New Roman" panose="02020603050405020304" pitchFamily="18" charset="0"/>
                <a:cs typeface="Times New Roman" panose="02020603050405020304" pitchFamily="18" charset="0"/>
              </a:rPr>
              <a:t>Implementation of Outdoor </a:t>
            </a:r>
            <a:r>
              <a:rPr lang="en-US" sz="1800" dirty="0">
                <a:solidFill>
                  <a:srgbClr val="0070C0"/>
                </a:solidFill>
                <a:latin typeface="Times New Roman" panose="02020603050405020304" pitchFamily="18" charset="0"/>
                <a:cs typeface="Times New Roman" panose="02020603050405020304" pitchFamily="18" charset="0"/>
              </a:rPr>
              <a:t>SDWMN Testbed With Fault -Tolerant Multi-hop Routing on </a:t>
            </a:r>
            <a:r>
              <a:rPr lang="en-US" sz="1800" dirty="0" smtClean="0">
                <a:solidFill>
                  <a:srgbClr val="0070C0"/>
                </a:solidFill>
                <a:latin typeface="Times New Roman" panose="02020603050405020304" pitchFamily="18" charset="0"/>
                <a:cs typeface="Times New Roman" panose="02020603050405020304" pitchFamily="18" charset="0"/>
              </a:rPr>
              <a:t>unreachable </a:t>
            </a:r>
            <a:r>
              <a:rPr lang="en-US" sz="1800" dirty="0">
                <a:solidFill>
                  <a:srgbClr val="0070C0"/>
                </a:solidFill>
                <a:latin typeface="Times New Roman" panose="02020603050405020304" pitchFamily="18" charset="0"/>
                <a:cs typeface="Times New Roman" panose="02020603050405020304" pitchFamily="18" charset="0"/>
              </a:rPr>
              <a:t>of Wireless Mesh </a:t>
            </a:r>
            <a:r>
              <a:rPr lang="en-US" sz="1800" dirty="0" smtClean="0">
                <a:solidFill>
                  <a:srgbClr val="0070C0"/>
                </a:solidFill>
                <a:latin typeface="Times New Roman" panose="02020603050405020304" pitchFamily="18" charset="0"/>
                <a:cs typeface="Times New Roman" panose="02020603050405020304" pitchFamily="18" charset="0"/>
              </a:rPr>
              <a:t>Node</a:t>
            </a:r>
            <a:endParaRPr lang="en-US" sz="1800" dirty="0">
              <a:solidFill>
                <a:srgbClr val="0070C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Hardware List</a:t>
            </a: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Applied Software Tools</a:t>
            </a:r>
            <a:endParaRPr lang="en-US" sz="1800" dirty="0">
              <a:solidFill>
                <a:srgbClr val="C0000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Setting of Actual Testbed Component </a:t>
            </a:r>
            <a:r>
              <a:rPr lang="en-US" sz="1800" dirty="0" smtClean="0">
                <a:solidFill>
                  <a:srgbClr val="C00000"/>
                </a:solidFill>
                <a:latin typeface="Times New Roman" panose="02020603050405020304" pitchFamily="18" charset="0"/>
                <a:cs typeface="Times New Roman" panose="02020603050405020304" pitchFamily="18" charset="0"/>
              </a:rPr>
              <a:t>Installation</a:t>
            </a: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Practical </a:t>
            </a:r>
            <a:r>
              <a:rPr lang="en-US" sz="1800" dirty="0">
                <a:solidFill>
                  <a:srgbClr val="C00000"/>
                </a:solidFill>
                <a:latin typeface="Times New Roman" panose="02020603050405020304" pitchFamily="18" charset="0"/>
                <a:cs typeface="Times New Roman" panose="02020603050405020304" pitchFamily="18" charset="0"/>
              </a:rPr>
              <a:t>Deployment Trial for Integrated SDWMN and Traffic Monitoring Application on </a:t>
            </a:r>
            <a:r>
              <a:rPr lang="en-US" sz="1800" dirty="0" err="1">
                <a:solidFill>
                  <a:srgbClr val="C00000"/>
                </a:solidFill>
                <a:latin typeface="Times New Roman" panose="02020603050405020304" pitchFamily="18" charset="0"/>
                <a:cs typeface="Times New Roman" panose="02020603050405020304" pitchFamily="18" charset="0"/>
              </a:rPr>
              <a:t>Phaya</a:t>
            </a:r>
            <a:r>
              <a:rPr lang="en-US" sz="1800" dirty="0">
                <a:solidFill>
                  <a:srgbClr val="C00000"/>
                </a:solidFill>
                <a:latin typeface="Times New Roman" panose="02020603050405020304" pitchFamily="18" charset="0"/>
                <a:cs typeface="Times New Roman" panose="02020603050405020304" pitchFamily="18" charset="0"/>
              </a:rPr>
              <a:t> Thai Road</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Temperature Measurement of Wireless Mesh Node During Outdoor Network </a:t>
            </a:r>
            <a:r>
              <a:rPr lang="en-US" sz="1800" dirty="0" smtClean="0">
                <a:solidFill>
                  <a:srgbClr val="C00000"/>
                </a:solidFill>
                <a:latin typeface="Times New Roman" panose="02020603050405020304" pitchFamily="18" charset="0"/>
                <a:cs typeface="Times New Roman" panose="02020603050405020304" pitchFamily="18" charset="0"/>
              </a:rPr>
              <a:t>Operation</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Forwarding Procedure of Wireless Mesh </a:t>
            </a:r>
            <a:r>
              <a:rPr lang="en-US" sz="1800" dirty="0" smtClean="0">
                <a:solidFill>
                  <a:srgbClr val="C00000"/>
                </a:solidFill>
                <a:latin typeface="Times New Roman" panose="02020603050405020304" pitchFamily="18" charset="0"/>
                <a:cs typeface="Times New Roman" panose="02020603050405020304" pitchFamily="18" charset="0"/>
              </a:rPr>
              <a:t>Node</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Practical Deployment Trial for Integrated SDWMN and Traffic Monitoring Application on </a:t>
            </a:r>
            <a:r>
              <a:rPr lang="en-US" sz="1800" dirty="0" err="1">
                <a:solidFill>
                  <a:srgbClr val="C00000"/>
                </a:solidFill>
                <a:latin typeface="Times New Roman" panose="02020603050405020304" pitchFamily="18" charset="0"/>
                <a:cs typeface="Times New Roman" panose="02020603050405020304" pitchFamily="18" charset="0"/>
              </a:rPr>
              <a:t>Phaya</a:t>
            </a:r>
            <a:r>
              <a:rPr lang="en-US" sz="1800" dirty="0">
                <a:solidFill>
                  <a:srgbClr val="C00000"/>
                </a:solidFill>
                <a:latin typeface="Times New Roman" panose="02020603050405020304" pitchFamily="18" charset="0"/>
                <a:cs typeface="Times New Roman" panose="02020603050405020304" pitchFamily="18" charset="0"/>
              </a:rPr>
              <a:t> Thai </a:t>
            </a:r>
            <a:r>
              <a:rPr lang="en-US" sz="1800" dirty="0" smtClean="0">
                <a:solidFill>
                  <a:srgbClr val="C00000"/>
                </a:solidFill>
                <a:latin typeface="Times New Roman" panose="02020603050405020304" pitchFamily="18" charset="0"/>
                <a:cs typeface="Times New Roman" panose="02020603050405020304" pitchFamily="18" charset="0"/>
              </a:rPr>
              <a:t>Road</a:t>
            </a:r>
          </a:p>
          <a:p>
            <a:pPr marL="285750" indent="-285750" algn="just">
              <a:buClr>
                <a:srgbClr val="0070C0"/>
              </a:buClr>
              <a:buFont typeface="Arial" charset="0"/>
              <a:buChar char="•"/>
            </a:pPr>
            <a:r>
              <a:rPr lang="en-US" sz="1800" dirty="0" smtClean="0">
                <a:solidFill>
                  <a:srgbClr val="0070C0"/>
                </a:solidFill>
                <a:latin typeface="Times New Roman" panose="02020603050405020304" pitchFamily="18" charset="0"/>
                <a:cs typeface="Times New Roman" panose="02020603050405020304" pitchFamily="18" charset="0"/>
              </a:rPr>
              <a:t>Design of Updated SDWMN with Virtual Private Network</a:t>
            </a:r>
            <a:endParaRPr lang="en-US" sz="1800" dirty="0">
              <a:solidFill>
                <a:srgbClr val="0070C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E8EDD44C-8514-794F-B6BB-A72AC8245C28}"/>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85B9793E-C4F8-AB4C-A316-2F935FD9B164}"/>
              </a:ext>
            </a:extLst>
          </p:cNvPr>
          <p:cNvSpPr>
            <a:spLocks noGrp="1"/>
          </p:cNvSpPr>
          <p:nvPr>
            <p:ph type="sldNum" sz="quarter" idx="4"/>
          </p:nvPr>
        </p:nvSpPr>
        <p:spPr/>
        <p:txBody>
          <a:bodyPr/>
          <a:lstStyle/>
          <a:p>
            <a:fld id="{2EF116DB-A468-3740-8B51-68F10C5D2402}" type="slidenum">
              <a:rPr lang="en-US" smtClean="0"/>
              <a:pPr/>
              <a:t>2</a:t>
            </a:fld>
            <a:endParaRPr lang="en-US" dirty="0"/>
          </a:p>
        </p:txBody>
      </p:sp>
    </p:spTree>
    <p:extLst>
      <p:ext uri="{BB962C8B-B14F-4D97-AF65-F5344CB8AC3E}">
        <p14:creationId xmlns:p14="http://schemas.microsoft.com/office/powerpoint/2010/main" val="26938604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F56679D-0EE3-429A-8252-6CEA505F5F7F}"/>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5A9A59B0-0F4B-49F3-80C2-5A510A3B4D23}"/>
              </a:ext>
            </a:extLst>
          </p:cNvPr>
          <p:cNvSpPr>
            <a:spLocks noGrp="1"/>
          </p:cNvSpPr>
          <p:nvPr>
            <p:ph type="sldNum" sz="quarter" idx="4"/>
          </p:nvPr>
        </p:nvSpPr>
        <p:spPr/>
        <p:txBody>
          <a:bodyPr/>
          <a:lstStyle/>
          <a:p>
            <a:fld id="{2EF116DB-A468-3740-8B51-68F10C5D2402}" type="slidenum">
              <a:rPr lang="en-US" smtClean="0"/>
              <a:pPr/>
              <a:t>20</a:t>
            </a:fld>
            <a:endParaRPr lang="en-US" dirty="0"/>
          </a:p>
        </p:txBody>
      </p:sp>
      <p:pic>
        <p:nvPicPr>
          <p:cNvPr id="7" name="Picture 6">
            <a:extLst>
              <a:ext uri="{FF2B5EF4-FFF2-40B4-BE49-F238E27FC236}">
                <a16:creationId xmlns="" xmlns:a16="http://schemas.microsoft.com/office/drawing/2014/main" id="{2A6C7F9C-C8BC-48B8-B959-A6F9BB7C98DB}"/>
              </a:ext>
            </a:extLst>
          </p:cNvPr>
          <p:cNvPicPr>
            <a:picLocks noChangeAspect="1"/>
          </p:cNvPicPr>
          <p:nvPr/>
        </p:nvPicPr>
        <p:blipFill>
          <a:blip r:embed="rId2"/>
          <a:stretch>
            <a:fillRect/>
          </a:stretch>
        </p:blipFill>
        <p:spPr>
          <a:xfrm>
            <a:off x="1268883" y="778340"/>
            <a:ext cx="6663836" cy="4999005"/>
          </a:xfrm>
          <a:prstGeom prst="rect">
            <a:avLst/>
          </a:prstGeom>
        </p:spPr>
      </p:pic>
      <p:sp>
        <p:nvSpPr>
          <p:cNvPr id="8" name="Rectangle 7">
            <a:extLst>
              <a:ext uri="{FF2B5EF4-FFF2-40B4-BE49-F238E27FC236}">
                <a16:creationId xmlns="" xmlns:a16="http://schemas.microsoft.com/office/drawing/2014/main" id="{C6B1FA66-94E9-4FD7-AA2B-84112EAF67C8}"/>
              </a:ext>
            </a:extLst>
          </p:cNvPr>
          <p:cNvSpPr/>
          <p:nvPr/>
        </p:nvSpPr>
        <p:spPr>
          <a:xfrm>
            <a:off x="48491" y="5779291"/>
            <a:ext cx="9047018"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Installation of wireless mesh node inside waterproof box over 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spTree>
    <p:extLst>
      <p:ext uri="{BB962C8B-B14F-4D97-AF65-F5344CB8AC3E}">
        <p14:creationId xmlns:p14="http://schemas.microsoft.com/office/powerpoint/2010/main" val="1537080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21</a:t>
            </a:fld>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4700" y="2743202"/>
            <a:ext cx="622299" cy="474132"/>
          </a:xfrm>
          <a:prstGeom prst="rect">
            <a:avLst/>
          </a:prstGeom>
        </p:spPr>
      </p:pic>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02101" y="2743202"/>
            <a:ext cx="622299" cy="474132"/>
          </a:xfrm>
          <a:prstGeom prst="rect">
            <a:avLst/>
          </a:prstGeom>
        </p:spPr>
      </p:pic>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9500" y="2743202"/>
            <a:ext cx="622299" cy="474132"/>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4700" y="4766734"/>
            <a:ext cx="622299" cy="474132"/>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02101" y="4766734"/>
            <a:ext cx="622299" cy="474132"/>
          </a:xfrm>
          <a:prstGeom prst="rect">
            <a:avLst/>
          </a:prstGeom>
        </p:spPr>
      </p:pic>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9499" y="4766734"/>
            <a:ext cx="622299" cy="474132"/>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8083" y="3788671"/>
            <a:ext cx="683491" cy="510279"/>
          </a:xfrm>
          <a:prstGeom prst="rect">
            <a:avLst/>
          </a:prstGeom>
        </p:spPr>
      </p:pic>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20000" y="3788670"/>
            <a:ext cx="683491" cy="510279"/>
          </a:xfrm>
          <a:prstGeom prst="rect">
            <a:avLst/>
          </a:prstGeom>
        </p:spPr>
      </p:pic>
      <p:cxnSp>
        <p:nvCxnSpPr>
          <p:cNvPr id="14" name="Straight Connector 13"/>
          <p:cNvCxnSpPr>
            <a:endCxn id="21" idx="1"/>
          </p:cNvCxnSpPr>
          <p:nvPr/>
        </p:nvCxnSpPr>
        <p:spPr>
          <a:xfrm flipV="1">
            <a:off x="6548436" y="4043810"/>
            <a:ext cx="1071564" cy="74311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171574" y="4069211"/>
            <a:ext cx="1184276" cy="72292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4" idx="2"/>
            <a:endCxn id="15" idx="2"/>
          </p:cNvCxnSpPr>
          <p:nvPr/>
        </p:nvCxnSpPr>
        <p:spPr>
          <a:xfrm>
            <a:off x="2355850" y="3217334"/>
            <a:ext cx="2057401"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355849" y="4792134"/>
            <a:ext cx="2057402"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9" idx="0"/>
          </p:cNvCxnSpPr>
          <p:nvPr/>
        </p:nvCxnSpPr>
        <p:spPr>
          <a:xfrm>
            <a:off x="4538662" y="4766734"/>
            <a:ext cx="1931987"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16" idx="2"/>
          </p:cNvCxnSpPr>
          <p:nvPr/>
        </p:nvCxnSpPr>
        <p:spPr>
          <a:xfrm flipV="1">
            <a:off x="4406901" y="3217334"/>
            <a:ext cx="2063749" cy="423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21" idx="1"/>
          </p:cNvCxnSpPr>
          <p:nvPr/>
        </p:nvCxnSpPr>
        <p:spPr>
          <a:xfrm>
            <a:off x="6492080" y="3217335"/>
            <a:ext cx="1127920" cy="826475"/>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171574" y="3242734"/>
            <a:ext cx="1184276" cy="826477"/>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55850" y="324273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13251" y="323752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470648" y="321733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924048" y="2340522"/>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4 </a:t>
            </a:r>
          </a:p>
        </p:txBody>
      </p:sp>
      <p:sp>
        <p:nvSpPr>
          <p:cNvPr id="26" name="TextBox 25"/>
          <p:cNvSpPr txBox="1"/>
          <p:nvPr/>
        </p:nvSpPr>
        <p:spPr>
          <a:xfrm>
            <a:off x="4056063" y="235224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5 </a:t>
            </a:r>
          </a:p>
        </p:txBody>
      </p:sp>
      <p:sp>
        <p:nvSpPr>
          <p:cNvPr id="27" name="TextBox 26"/>
          <p:cNvSpPr txBox="1"/>
          <p:nvPr/>
        </p:nvSpPr>
        <p:spPr>
          <a:xfrm>
            <a:off x="6060279" y="235224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6 </a:t>
            </a:r>
          </a:p>
        </p:txBody>
      </p:sp>
      <p:sp>
        <p:nvSpPr>
          <p:cNvPr id="28" name="TextBox 27"/>
          <p:cNvSpPr txBox="1"/>
          <p:nvPr/>
        </p:nvSpPr>
        <p:spPr>
          <a:xfrm>
            <a:off x="1968497" y="5285434"/>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1 </a:t>
            </a:r>
          </a:p>
        </p:txBody>
      </p:sp>
      <p:sp>
        <p:nvSpPr>
          <p:cNvPr id="29" name="TextBox 28"/>
          <p:cNvSpPr txBox="1"/>
          <p:nvPr/>
        </p:nvSpPr>
        <p:spPr>
          <a:xfrm>
            <a:off x="4056062" y="531134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2 </a:t>
            </a:r>
          </a:p>
        </p:txBody>
      </p:sp>
      <p:sp>
        <p:nvSpPr>
          <p:cNvPr id="30" name="TextBox 29"/>
          <p:cNvSpPr txBox="1"/>
          <p:nvPr/>
        </p:nvSpPr>
        <p:spPr>
          <a:xfrm>
            <a:off x="6038847" y="532404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3 </a:t>
            </a:r>
          </a:p>
        </p:txBody>
      </p:sp>
      <p:sp>
        <p:nvSpPr>
          <p:cNvPr id="31" name="TextBox 30"/>
          <p:cNvSpPr txBox="1"/>
          <p:nvPr/>
        </p:nvSpPr>
        <p:spPr>
          <a:xfrm>
            <a:off x="331790" y="4389106"/>
            <a:ext cx="1057272" cy="307777"/>
          </a:xfrm>
          <a:prstGeom prst="rect">
            <a:avLst/>
          </a:prstGeom>
          <a:noFill/>
        </p:spPr>
        <p:txBody>
          <a:bodyPr wrap="square" rtlCol="0">
            <a:spAutoFit/>
          </a:bodyPr>
          <a:lstStyle/>
          <a:p>
            <a:r>
              <a:rPr lang="en-US" sz="1400" b="1">
                <a:latin typeface="Times New Roman" charset="0"/>
                <a:ea typeface="Times New Roman" charset="0"/>
                <a:cs typeface="Times New Roman" charset="0"/>
              </a:rPr>
              <a:t>Gateway 1</a:t>
            </a:r>
            <a:endParaRPr lang="en-US" sz="1400" b="1" dirty="0">
              <a:latin typeface="Times New Roman" charset="0"/>
              <a:ea typeface="Times New Roman" charset="0"/>
              <a:cs typeface="Times New Roman" charset="0"/>
            </a:endParaRPr>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339" y="4783291"/>
            <a:ext cx="588086" cy="457575"/>
          </a:xfrm>
          <a:prstGeom prst="rect">
            <a:avLst/>
          </a:prstGeom>
        </p:spPr>
      </p:pic>
      <p:sp>
        <p:nvSpPr>
          <p:cNvPr id="33" name="TextBox 32"/>
          <p:cNvSpPr txBox="1"/>
          <p:nvPr/>
        </p:nvSpPr>
        <p:spPr>
          <a:xfrm>
            <a:off x="569914" y="5240866"/>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cxnSp>
        <p:nvCxnSpPr>
          <p:cNvPr id="47" name="Straight Arrow Connector 46"/>
          <p:cNvCxnSpPr>
            <a:cxnSpLocks/>
          </p:cNvCxnSpPr>
          <p:nvPr/>
        </p:nvCxnSpPr>
        <p:spPr>
          <a:xfrm flipV="1">
            <a:off x="6995315" y="4298952"/>
            <a:ext cx="486571" cy="39793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06789" y="2110783"/>
            <a:ext cx="1832774" cy="9506"/>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404410" y="1794260"/>
            <a:ext cx="1805390" cy="16797"/>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2239563" y="1922628"/>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Wireless ad-hoc link </a:t>
            </a:r>
          </a:p>
        </p:txBody>
      </p:sp>
      <p:sp>
        <p:nvSpPr>
          <p:cNvPr id="55" name="TextBox 54"/>
          <p:cNvSpPr txBox="1"/>
          <p:nvPr/>
        </p:nvSpPr>
        <p:spPr>
          <a:xfrm>
            <a:off x="2209800" y="1602271"/>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Control network</a:t>
            </a:r>
          </a:p>
        </p:txBody>
      </p:sp>
      <p:cxnSp>
        <p:nvCxnSpPr>
          <p:cNvPr id="106" name="Straight Arrow Connector 105"/>
          <p:cNvCxnSpPr/>
          <p:nvPr/>
        </p:nvCxnSpPr>
        <p:spPr>
          <a:xfrm>
            <a:off x="4843464" y="3119968"/>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2748957" y="3119968"/>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1269539" y="3315046"/>
            <a:ext cx="682751" cy="49431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4828383" y="4910668"/>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2736256" y="4957236"/>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314375" y="4285045"/>
            <a:ext cx="715173" cy="467785"/>
          </a:xfrm>
          <a:prstGeom prst="straightConnector1">
            <a:avLst/>
          </a:prstGeom>
          <a:ln>
            <a:solidFill>
              <a:srgbClr val="FF2644"/>
            </a:solidFill>
            <a:headEnd type="triangle"/>
            <a:tailEnd type="triangle" w="med" len="med"/>
          </a:ln>
        </p:spPr>
        <p:style>
          <a:lnRef idx="2">
            <a:schemeClr val="accent1"/>
          </a:lnRef>
          <a:fillRef idx="0">
            <a:schemeClr val="accent1"/>
          </a:fillRef>
          <a:effectRef idx="1">
            <a:schemeClr val="accent1"/>
          </a:effectRef>
          <a:fontRef idx="minor">
            <a:schemeClr val="tx1"/>
          </a:fontRef>
        </p:style>
      </p:cxnSp>
      <p:sp>
        <p:nvSpPr>
          <p:cNvPr id="140" name="TextBox 139"/>
          <p:cNvSpPr txBox="1"/>
          <p:nvPr/>
        </p:nvSpPr>
        <p:spPr>
          <a:xfrm>
            <a:off x="7481886" y="4389106"/>
            <a:ext cx="1057272"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Gateway 2</a:t>
            </a:r>
          </a:p>
        </p:txBody>
      </p:sp>
      <p:sp>
        <p:nvSpPr>
          <p:cNvPr id="58" name="Title 1">
            <a:extLst>
              <a:ext uri="{FF2B5EF4-FFF2-40B4-BE49-F238E27FC236}">
                <a16:creationId xmlns:a16="http://schemas.microsoft.com/office/drawing/2014/main" xmlns="" id="{A9FA7406-94FD-A24A-B944-EAAE20A9D84F}"/>
              </a:ext>
            </a:extLst>
          </p:cNvPr>
          <p:cNvSpPr txBox="1">
            <a:spLocks/>
          </p:cNvSpPr>
          <p:nvPr/>
        </p:nvSpPr>
        <p:spPr>
          <a:xfrm>
            <a:off x="419737" y="749996"/>
            <a:ext cx="8278937" cy="73468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Illustration of Routing on Primary Route for Control Plane in Proposed Outdoor Small-scale SDWMN Testbed</a:t>
            </a:r>
          </a:p>
        </p:txBody>
      </p:sp>
      <p:pic>
        <p:nvPicPr>
          <p:cNvPr id="45" name="Picture 4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032123" y="3448432"/>
            <a:ext cx="270022" cy="389183"/>
          </a:xfrm>
          <a:prstGeom prst="rect">
            <a:avLst/>
          </a:prstGeom>
        </p:spPr>
      </p:pic>
      <p:pic>
        <p:nvPicPr>
          <p:cNvPr id="46" name="Picture 4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302145" y="3453642"/>
            <a:ext cx="270022" cy="389183"/>
          </a:xfrm>
          <a:prstGeom prst="rect">
            <a:avLst/>
          </a:prstGeom>
        </p:spPr>
      </p:pic>
      <p:pic>
        <p:nvPicPr>
          <p:cNvPr id="48" name="Picture 4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035427" y="3828733"/>
            <a:ext cx="270022" cy="389183"/>
          </a:xfrm>
          <a:prstGeom prst="rect">
            <a:avLst/>
          </a:prstGeom>
        </p:spPr>
      </p:pic>
      <p:pic>
        <p:nvPicPr>
          <p:cNvPr id="49" name="Picture 4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571722" y="3439550"/>
            <a:ext cx="270022" cy="389183"/>
          </a:xfrm>
          <a:prstGeom prst="rect">
            <a:avLst/>
          </a:prstGeom>
        </p:spPr>
      </p:pic>
      <p:pic>
        <p:nvPicPr>
          <p:cNvPr id="50" name="Picture 4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575471" y="3821380"/>
            <a:ext cx="270022" cy="389183"/>
          </a:xfrm>
          <a:prstGeom prst="rect">
            <a:avLst/>
          </a:prstGeom>
        </p:spPr>
      </p:pic>
      <p:pic>
        <p:nvPicPr>
          <p:cNvPr id="54" name="Picture 5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565635" y="4190914"/>
            <a:ext cx="270022" cy="389183"/>
          </a:xfrm>
          <a:prstGeom prst="rect">
            <a:avLst/>
          </a:prstGeom>
        </p:spPr>
      </p:pic>
      <p:pic>
        <p:nvPicPr>
          <p:cNvPr id="56" name="Picture 5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296052" y="4200853"/>
            <a:ext cx="270022" cy="389183"/>
          </a:xfrm>
          <a:prstGeom prst="rect">
            <a:avLst/>
          </a:prstGeom>
        </p:spPr>
      </p:pic>
      <p:pic>
        <p:nvPicPr>
          <p:cNvPr id="57" name="Picture 5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038731" y="4209604"/>
            <a:ext cx="270022" cy="389183"/>
          </a:xfrm>
          <a:prstGeom prst="rect">
            <a:avLst/>
          </a:prstGeom>
        </p:spPr>
      </p:pic>
      <p:pic>
        <p:nvPicPr>
          <p:cNvPr id="59" name="Picture 5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029739" y="3406226"/>
            <a:ext cx="270022" cy="389183"/>
          </a:xfrm>
          <a:prstGeom prst="rect">
            <a:avLst/>
          </a:prstGeom>
        </p:spPr>
      </p:pic>
      <p:pic>
        <p:nvPicPr>
          <p:cNvPr id="60" name="Picture 5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299761" y="3411436"/>
            <a:ext cx="270022" cy="389183"/>
          </a:xfrm>
          <a:prstGeom prst="rect">
            <a:avLst/>
          </a:prstGeom>
        </p:spPr>
      </p:pic>
      <p:pic>
        <p:nvPicPr>
          <p:cNvPr id="61" name="Picture 6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033043" y="3786527"/>
            <a:ext cx="270022" cy="389183"/>
          </a:xfrm>
          <a:prstGeom prst="rect">
            <a:avLst/>
          </a:prstGeom>
        </p:spPr>
      </p:pic>
      <p:pic>
        <p:nvPicPr>
          <p:cNvPr id="62" name="Picture 6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569338" y="3397344"/>
            <a:ext cx="270022" cy="389183"/>
          </a:xfrm>
          <a:prstGeom prst="rect">
            <a:avLst/>
          </a:prstGeom>
        </p:spPr>
      </p:pic>
      <p:pic>
        <p:nvPicPr>
          <p:cNvPr id="63" name="Picture 6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573087" y="3779174"/>
            <a:ext cx="270022" cy="389183"/>
          </a:xfrm>
          <a:prstGeom prst="rect">
            <a:avLst/>
          </a:prstGeom>
        </p:spPr>
      </p:pic>
      <p:pic>
        <p:nvPicPr>
          <p:cNvPr id="64" name="Picture 6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563251" y="4148708"/>
            <a:ext cx="270022" cy="389183"/>
          </a:xfrm>
          <a:prstGeom prst="rect">
            <a:avLst/>
          </a:prstGeom>
        </p:spPr>
      </p:pic>
      <p:pic>
        <p:nvPicPr>
          <p:cNvPr id="65" name="Picture 6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293668" y="4158647"/>
            <a:ext cx="270022" cy="389183"/>
          </a:xfrm>
          <a:prstGeom prst="rect">
            <a:avLst/>
          </a:prstGeom>
        </p:spPr>
      </p:pic>
      <p:pic>
        <p:nvPicPr>
          <p:cNvPr id="66" name="Picture 6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036347" y="4167398"/>
            <a:ext cx="270022" cy="389183"/>
          </a:xfrm>
          <a:prstGeom prst="rect">
            <a:avLst/>
          </a:prstGeom>
        </p:spPr>
      </p:pic>
    </p:spTree>
    <p:extLst>
      <p:ext uri="{BB962C8B-B14F-4D97-AF65-F5344CB8AC3E}">
        <p14:creationId xmlns:p14="http://schemas.microsoft.com/office/powerpoint/2010/main" val="2216854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a:xfrm>
            <a:off x="8047019" y="6423919"/>
            <a:ext cx="765956" cy="365125"/>
          </a:xfrm>
        </p:spPr>
        <p:txBody>
          <a:bodyPr/>
          <a:lstStyle/>
          <a:p>
            <a:fld id="{2EF116DB-A468-3740-8B51-68F10C5D2402}" type="slidenum">
              <a:rPr lang="en-US" smtClean="0"/>
              <a:pPr/>
              <a:t>22</a:t>
            </a:fld>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44700" y="3225802"/>
            <a:ext cx="622299" cy="474132"/>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2101" y="3225802"/>
            <a:ext cx="622299" cy="474132"/>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59500" y="3225802"/>
            <a:ext cx="622299" cy="474132"/>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44700" y="5249334"/>
            <a:ext cx="622299" cy="474132"/>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2101" y="5249334"/>
            <a:ext cx="622299" cy="474132"/>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59499" y="5249334"/>
            <a:ext cx="622299" cy="474132"/>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8083" y="4271271"/>
            <a:ext cx="683491" cy="510279"/>
          </a:xfrm>
          <a:prstGeom prst="rect">
            <a:avLst/>
          </a:prstGeom>
        </p:spPr>
      </p:pic>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20000" y="4271270"/>
            <a:ext cx="683491" cy="510279"/>
          </a:xfrm>
          <a:prstGeom prst="rect">
            <a:avLst/>
          </a:prstGeom>
        </p:spPr>
      </p:pic>
      <p:cxnSp>
        <p:nvCxnSpPr>
          <p:cNvPr id="14" name="Straight Connector 13"/>
          <p:cNvCxnSpPr>
            <a:endCxn id="25" idx="1"/>
          </p:cNvCxnSpPr>
          <p:nvPr/>
        </p:nvCxnSpPr>
        <p:spPr>
          <a:xfrm flipV="1">
            <a:off x="6548436" y="4526410"/>
            <a:ext cx="1071564" cy="74311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171574" y="4551811"/>
            <a:ext cx="1184276" cy="72292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8" idx="2"/>
            <a:endCxn id="19" idx="2"/>
          </p:cNvCxnSpPr>
          <p:nvPr/>
        </p:nvCxnSpPr>
        <p:spPr>
          <a:xfrm>
            <a:off x="2355850" y="3699934"/>
            <a:ext cx="2057401"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355849" y="5274734"/>
            <a:ext cx="2057402"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23" idx="0"/>
          </p:cNvCxnSpPr>
          <p:nvPr/>
        </p:nvCxnSpPr>
        <p:spPr>
          <a:xfrm>
            <a:off x="4538662" y="5249334"/>
            <a:ext cx="1931987"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20" idx="2"/>
          </p:cNvCxnSpPr>
          <p:nvPr/>
        </p:nvCxnSpPr>
        <p:spPr>
          <a:xfrm flipV="1">
            <a:off x="4406901" y="3699934"/>
            <a:ext cx="2063749" cy="423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25" idx="1"/>
          </p:cNvCxnSpPr>
          <p:nvPr/>
        </p:nvCxnSpPr>
        <p:spPr>
          <a:xfrm>
            <a:off x="6492080" y="3699935"/>
            <a:ext cx="1127920" cy="826475"/>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171574" y="3725334"/>
            <a:ext cx="1184276" cy="826477"/>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55850" y="372533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13251" y="372012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470648" y="369993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924048" y="2823122"/>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4 </a:t>
            </a:r>
          </a:p>
        </p:txBody>
      </p:sp>
      <p:sp>
        <p:nvSpPr>
          <p:cNvPr id="26" name="TextBox 25"/>
          <p:cNvSpPr txBox="1"/>
          <p:nvPr/>
        </p:nvSpPr>
        <p:spPr>
          <a:xfrm>
            <a:off x="4056063" y="283484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5 </a:t>
            </a:r>
          </a:p>
        </p:txBody>
      </p:sp>
      <p:sp>
        <p:nvSpPr>
          <p:cNvPr id="27" name="TextBox 26"/>
          <p:cNvSpPr txBox="1"/>
          <p:nvPr/>
        </p:nvSpPr>
        <p:spPr>
          <a:xfrm>
            <a:off x="6060279" y="283484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6 </a:t>
            </a:r>
          </a:p>
        </p:txBody>
      </p:sp>
      <p:sp>
        <p:nvSpPr>
          <p:cNvPr id="28" name="TextBox 27"/>
          <p:cNvSpPr txBox="1"/>
          <p:nvPr/>
        </p:nvSpPr>
        <p:spPr>
          <a:xfrm>
            <a:off x="1968497" y="5768034"/>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1 </a:t>
            </a:r>
          </a:p>
        </p:txBody>
      </p:sp>
      <p:sp>
        <p:nvSpPr>
          <p:cNvPr id="29" name="TextBox 28"/>
          <p:cNvSpPr txBox="1"/>
          <p:nvPr/>
        </p:nvSpPr>
        <p:spPr>
          <a:xfrm>
            <a:off x="4056062" y="579394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2 </a:t>
            </a:r>
          </a:p>
        </p:txBody>
      </p:sp>
      <p:sp>
        <p:nvSpPr>
          <p:cNvPr id="30" name="TextBox 29"/>
          <p:cNvSpPr txBox="1"/>
          <p:nvPr/>
        </p:nvSpPr>
        <p:spPr>
          <a:xfrm>
            <a:off x="6038847" y="580664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3 </a:t>
            </a:r>
          </a:p>
        </p:txBody>
      </p:sp>
      <p:sp>
        <p:nvSpPr>
          <p:cNvPr id="31" name="TextBox 30"/>
          <p:cNvSpPr txBox="1"/>
          <p:nvPr/>
        </p:nvSpPr>
        <p:spPr>
          <a:xfrm>
            <a:off x="331790" y="4871706"/>
            <a:ext cx="1057272" cy="307777"/>
          </a:xfrm>
          <a:prstGeom prst="rect">
            <a:avLst/>
          </a:prstGeom>
          <a:noFill/>
        </p:spPr>
        <p:txBody>
          <a:bodyPr wrap="square" rtlCol="0">
            <a:spAutoFit/>
          </a:bodyPr>
          <a:lstStyle/>
          <a:p>
            <a:r>
              <a:rPr lang="en-US" sz="1400" b="1">
                <a:latin typeface="Times New Roman" charset="0"/>
                <a:ea typeface="Times New Roman" charset="0"/>
                <a:cs typeface="Times New Roman" charset="0"/>
              </a:rPr>
              <a:t>Gateway 1</a:t>
            </a:r>
            <a:endParaRPr lang="en-US" sz="1400" b="1" dirty="0">
              <a:latin typeface="Times New Roman" charset="0"/>
              <a:ea typeface="Times New Roman" charset="0"/>
              <a:cs typeface="Times New Roman" charset="0"/>
            </a:endParaRPr>
          </a:p>
        </p:txBody>
      </p: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339" y="5265891"/>
            <a:ext cx="588086" cy="457575"/>
          </a:xfrm>
          <a:prstGeom prst="rect">
            <a:avLst/>
          </a:prstGeom>
        </p:spPr>
      </p:pic>
      <p:sp>
        <p:nvSpPr>
          <p:cNvPr id="33" name="TextBox 32"/>
          <p:cNvSpPr txBox="1"/>
          <p:nvPr/>
        </p:nvSpPr>
        <p:spPr>
          <a:xfrm>
            <a:off x="569914" y="5723466"/>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cxnSp>
        <p:nvCxnSpPr>
          <p:cNvPr id="34" name="Straight Arrow Connector 33"/>
          <p:cNvCxnSpPr/>
          <p:nvPr/>
        </p:nvCxnSpPr>
        <p:spPr>
          <a:xfrm flipH="1" flipV="1">
            <a:off x="6781798" y="3769817"/>
            <a:ext cx="737634" cy="540807"/>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787649" y="5384203"/>
            <a:ext cx="1195383"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1269539" y="3797646"/>
            <a:ext cx="682751" cy="49431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288252" y="4767041"/>
            <a:ext cx="718876" cy="47287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902448" y="4813956"/>
            <a:ext cx="642939" cy="47611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841083" y="3578116"/>
            <a:ext cx="1195383" cy="0"/>
          </a:xfrm>
          <a:prstGeom prst="straightConnector1">
            <a:avLst/>
          </a:prstGeom>
          <a:ln>
            <a:solidFill>
              <a:srgbClr val="00206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7604991" y="4789968"/>
            <a:ext cx="1057272"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Gateway 2</a:t>
            </a:r>
          </a:p>
        </p:txBody>
      </p:sp>
      <p:sp>
        <p:nvSpPr>
          <p:cNvPr id="69" name="TextBox 68"/>
          <p:cNvSpPr txBox="1"/>
          <p:nvPr/>
        </p:nvSpPr>
        <p:spPr>
          <a:xfrm>
            <a:off x="860728" y="2113637"/>
            <a:ext cx="1214837"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Group 1</a:t>
            </a:r>
          </a:p>
        </p:txBody>
      </p:sp>
      <p:sp>
        <p:nvSpPr>
          <p:cNvPr id="71" name="TextBox 70"/>
          <p:cNvSpPr txBox="1"/>
          <p:nvPr/>
        </p:nvSpPr>
        <p:spPr>
          <a:xfrm>
            <a:off x="5332278" y="2111851"/>
            <a:ext cx="1138369"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Group 2</a:t>
            </a:r>
          </a:p>
        </p:txBody>
      </p:sp>
      <p:cxnSp>
        <p:nvCxnSpPr>
          <p:cNvPr id="43" name="Straight Arrow Connector 42"/>
          <p:cNvCxnSpPr/>
          <p:nvPr/>
        </p:nvCxnSpPr>
        <p:spPr>
          <a:xfrm flipV="1">
            <a:off x="494703" y="1896862"/>
            <a:ext cx="1835153" cy="12700"/>
          </a:xfrm>
          <a:prstGeom prst="straightConnector1">
            <a:avLst/>
          </a:prstGeom>
          <a:ln>
            <a:solidFill>
              <a:srgbClr val="00206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330447" y="1719477"/>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Data network</a:t>
            </a:r>
          </a:p>
        </p:txBody>
      </p:sp>
      <p:cxnSp>
        <p:nvCxnSpPr>
          <p:cNvPr id="45" name="Straight Connector 44"/>
          <p:cNvCxnSpPr/>
          <p:nvPr/>
        </p:nvCxnSpPr>
        <p:spPr>
          <a:xfrm flipV="1">
            <a:off x="497082" y="1627317"/>
            <a:ext cx="1832774" cy="9506"/>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321918" y="1425476"/>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Wireless ad-hoc link </a:t>
            </a:r>
          </a:p>
        </p:txBody>
      </p:sp>
      <p:sp>
        <p:nvSpPr>
          <p:cNvPr id="48" name="Title 1">
            <a:extLst>
              <a:ext uri="{FF2B5EF4-FFF2-40B4-BE49-F238E27FC236}">
                <a16:creationId xmlns:a16="http://schemas.microsoft.com/office/drawing/2014/main" xmlns="" id="{A9FA7406-94FD-A24A-B944-EAAE20A9D84F}"/>
              </a:ext>
            </a:extLst>
          </p:cNvPr>
          <p:cNvSpPr txBox="1">
            <a:spLocks/>
          </p:cNvSpPr>
          <p:nvPr/>
        </p:nvSpPr>
        <p:spPr>
          <a:xfrm>
            <a:off x="419737" y="749996"/>
            <a:ext cx="8278937" cy="73468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Illustration of Routing on Primary Route for Data Plane in Proposed Outdoor Small-scale SDWMN Testbed</a:t>
            </a:r>
          </a:p>
        </p:txBody>
      </p:sp>
      <p:pic>
        <p:nvPicPr>
          <p:cNvPr id="49" name="Picture 4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032123" y="3884537"/>
            <a:ext cx="270022" cy="389183"/>
          </a:xfrm>
          <a:prstGeom prst="rect">
            <a:avLst/>
          </a:prstGeom>
        </p:spPr>
      </p:pic>
      <p:pic>
        <p:nvPicPr>
          <p:cNvPr id="50" name="Picture 4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302145" y="3889747"/>
            <a:ext cx="270022" cy="389183"/>
          </a:xfrm>
          <a:prstGeom prst="rect">
            <a:avLst/>
          </a:prstGeom>
        </p:spPr>
      </p:pic>
      <p:pic>
        <p:nvPicPr>
          <p:cNvPr id="51" name="Picture 5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035427" y="4264838"/>
            <a:ext cx="270022" cy="389183"/>
          </a:xfrm>
          <a:prstGeom prst="rect">
            <a:avLst/>
          </a:prstGeom>
        </p:spPr>
      </p:pic>
      <p:pic>
        <p:nvPicPr>
          <p:cNvPr id="52" name="Picture 5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571722" y="3875655"/>
            <a:ext cx="270022" cy="389183"/>
          </a:xfrm>
          <a:prstGeom prst="rect">
            <a:avLst/>
          </a:prstGeom>
        </p:spPr>
      </p:pic>
      <p:pic>
        <p:nvPicPr>
          <p:cNvPr id="53" name="Picture 5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575471" y="4257485"/>
            <a:ext cx="270022" cy="389183"/>
          </a:xfrm>
          <a:prstGeom prst="rect">
            <a:avLst/>
          </a:prstGeom>
        </p:spPr>
      </p:pic>
      <p:pic>
        <p:nvPicPr>
          <p:cNvPr id="54" name="Picture 5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565635" y="4627019"/>
            <a:ext cx="270022" cy="389183"/>
          </a:xfrm>
          <a:prstGeom prst="rect">
            <a:avLst/>
          </a:prstGeom>
        </p:spPr>
      </p:pic>
      <p:pic>
        <p:nvPicPr>
          <p:cNvPr id="56" name="Picture 5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296052" y="4636958"/>
            <a:ext cx="270022" cy="389183"/>
          </a:xfrm>
          <a:prstGeom prst="rect">
            <a:avLst/>
          </a:prstGeom>
        </p:spPr>
      </p:pic>
      <p:pic>
        <p:nvPicPr>
          <p:cNvPr id="57" name="Picture 5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038731" y="4645709"/>
            <a:ext cx="270022" cy="389183"/>
          </a:xfrm>
          <a:prstGeom prst="rect">
            <a:avLst/>
          </a:prstGeom>
        </p:spPr>
      </p:pic>
      <p:pic>
        <p:nvPicPr>
          <p:cNvPr id="58" name="Picture 5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100091" y="3884537"/>
            <a:ext cx="270022" cy="389183"/>
          </a:xfrm>
          <a:prstGeom prst="rect">
            <a:avLst/>
          </a:prstGeom>
        </p:spPr>
      </p:pic>
      <p:pic>
        <p:nvPicPr>
          <p:cNvPr id="59" name="Picture 5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370113" y="3889747"/>
            <a:ext cx="270022" cy="389183"/>
          </a:xfrm>
          <a:prstGeom prst="rect">
            <a:avLst/>
          </a:prstGeom>
        </p:spPr>
      </p:pic>
      <p:pic>
        <p:nvPicPr>
          <p:cNvPr id="60" name="Picture 5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103395" y="4264838"/>
            <a:ext cx="270022" cy="389183"/>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639690" y="3875655"/>
            <a:ext cx="270022" cy="389183"/>
          </a:xfrm>
          <a:prstGeom prst="rect">
            <a:avLst/>
          </a:prstGeom>
        </p:spPr>
      </p:pic>
      <p:pic>
        <p:nvPicPr>
          <p:cNvPr id="63" name="Picture 6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643439" y="4257485"/>
            <a:ext cx="270022" cy="389183"/>
          </a:xfrm>
          <a:prstGeom prst="rect">
            <a:avLst/>
          </a:prstGeom>
        </p:spPr>
      </p:pic>
      <p:pic>
        <p:nvPicPr>
          <p:cNvPr id="65" name="Picture 6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633603" y="4627019"/>
            <a:ext cx="270022" cy="389183"/>
          </a:xfrm>
          <a:prstGeom prst="rect">
            <a:avLst/>
          </a:prstGeom>
        </p:spPr>
      </p:pic>
      <p:pic>
        <p:nvPicPr>
          <p:cNvPr id="68" name="Picture 6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364020" y="4636958"/>
            <a:ext cx="270022" cy="389183"/>
          </a:xfrm>
          <a:prstGeom prst="rect">
            <a:avLst/>
          </a:prstGeom>
        </p:spPr>
      </p:pic>
      <p:pic>
        <p:nvPicPr>
          <p:cNvPr id="70" name="Picture 6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106699" y="4645709"/>
            <a:ext cx="270022" cy="389183"/>
          </a:xfrm>
          <a:prstGeom prst="rect">
            <a:avLst/>
          </a:prstGeom>
        </p:spPr>
      </p:pic>
      <p:sp>
        <p:nvSpPr>
          <p:cNvPr id="41" name="Freeform: Shape 40">
            <a:extLst>
              <a:ext uri="{FF2B5EF4-FFF2-40B4-BE49-F238E27FC236}">
                <a16:creationId xmlns:a16="http://schemas.microsoft.com/office/drawing/2014/main" xmlns="" id="{E6978106-B75B-4EDC-A57E-7FC7850DA55D}"/>
              </a:ext>
            </a:extLst>
          </p:cNvPr>
          <p:cNvSpPr/>
          <p:nvPr/>
        </p:nvSpPr>
        <p:spPr>
          <a:xfrm>
            <a:off x="163773" y="2565779"/>
            <a:ext cx="5745708" cy="3671248"/>
          </a:xfrm>
          <a:custGeom>
            <a:avLst/>
            <a:gdLst>
              <a:gd name="connsiteX0" fmla="*/ 5513696 w 5745708"/>
              <a:gd name="connsiteY0" fmla="*/ 3411940 h 3671248"/>
              <a:gd name="connsiteX1" fmla="*/ 2661314 w 5745708"/>
              <a:gd name="connsiteY1" fmla="*/ 0 h 3671248"/>
              <a:gd name="connsiteX2" fmla="*/ 13648 w 5745708"/>
              <a:gd name="connsiteY2" fmla="*/ 0 h 3671248"/>
              <a:gd name="connsiteX3" fmla="*/ 0 w 5745708"/>
              <a:gd name="connsiteY3" fmla="*/ 3671248 h 3671248"/>
              <a:gd name="connsiteX4" fmla="*/ 5745708 w 5745708"/>
              <a:gd name="connsiteY4" fmla="*/ 3643952 h 3671248"/>
              <a:gd name="connsiteX5" fmla="*/ 5459105 w 5745708"/>
              <a:gd name="connsiteY5" fmla="*/ 3343702 h 3671248"/>
              <a:gd name="connsiteX6" fmla="*/ 5513696 w 5745708"/>
              <a:gd name="connsiteY6" fmla="*/ 3411940 h 36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5708" h="3671248">
                <a:moveTo>
                  <a:pt x="5513696" y="3411940"/>
                </a:moveTo>
                <a:lnTo>
                  <a:pt x="2661314" y="0"/>
                </a:lnTo>
                <a:lnTo>
                  <a:pt x="13648" y="0"/>
                </a:lnTo>
                <a:cubicBezTo>
                  <a:pt x="9099" y="1223749"/>
                  <a:pt x="4549" y="2447499"/>
                  <a:pt x="0" y="3671248"/>
                </a:cubicBezTo>
                <a:lnTo>
                  <a:pt x="5745708" y="3643952"/>
                </a:lnTo>
                <a:lnTo>
                  <a:pt x="5459105" y="3343702"/>
                </a:lnTo>
                <a:lnTo>
                  <a:pt x="5513696" y="3411940"/>
                </a:ln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h-TH"/>
          </a:p>
        </p:txBody>
      </p:sp>
      <p:sp>
        <p:nvSpPr>
          <p:cNvPr id="73" name="Freeform: Shape 72">
            <a:extLst>
              <a:ext uri="{FF2B5EF4-FFF2-40B4-BE49-F238E27FC236}">
                <a16:creationId xmlns:a16="http://schemas.microsoft.com/office/drawing/2014/main" xmlns="" id="{BC96B439-FC32-4C50-A6A1-B50D5D85AD90}"/>
              </a:ext>
            </a:extLst>
          </p:cNvPr>
          <p:cNvSpPr/>
          <p:nvPr/>
        </p:nvSpPr>
        <p:spPr>
          <a:xfrm rot="10800000">
            <a:off x="2911003" y="2541043"/>
            <a:ext cx="5745708" cy="3671248"/>
          </a:xfrm>
          <a:custGeom>
            <a:avLst/>
            <a:gdLst>
              <a:gd name="connsiteX0" fmla="*/ 5513696 w 5745708"/>
              <a:gd name="connsiteY0" fmla="*/ 3411940 h 3671248"/>
              <a:gd name="connsiteX1" fmla="*/ 2661314 w 5745708"/>
              <a:gd name="connsiteY1" fmla="*/ 0 h 3671248"/>
              <a:gd name="connsiteX2" fmla="*/ 13648 w 5745708"/>
              <a:gd name="connsiteY2" fmla="*/ 0 h 3671248"/>
              <a:gd name="connsiteX3" fmla="*/ 0 w 5745708"/>
              <a:gd name="connsiteY3" fmla="*/ 3671248 h 3671248"/>
              <a:gd name="connsiteX4" fmla="*/ 5745708 w 5745708"/>
              <a:gd name="connsiteY4" fmla="*/ 3643952 h 3671248"/>
              <a:gd name="connsiteX5" fmla="*/ 5459105 w 5745708"/>
              <a:gd name="connsiteY5" fmla="*/ 3343702 h 3671248"/>
              <a:gd name="connsiteX6" fmla="*/ 5513696 w 5745708"/>
              <a:gd name="connsiteY6" fmla="*/ 3411940 h 36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5708" h="3671248">
                <a:moveTo>
                  <a:pt x="5513696" y="3411940"/>
                </a:moveTo>
                <a:lnTo>
                  <a:pt x="2661314" y="0"/>
                </a:lnTo>
                <a:lnTo>
                  <a:pt x="13648" y="0"/>
                </a:lnTo>
                <a:cubicBezTo>
                  <a:pt x="9099" y="1223749"/>
                  <a:pt x="4549" y="2447499"/>
                  <a:pt x="0" y="3671248"/>
                </a:cubicBezTo>
                <a:lnTo>
                  <a:pt x="5745708" y="3643952"/>
                </a:lnTo>
                <a:lnTo>
                  <a:pt x="5459105" y="3343702"/>
                </a:lnTo>
                <a:lnTo>
                  <a:pt x="5513696" y="3411940"/>
                </a:lnTo>
                <a:close/>
              </a:path>
            </a:pathLst>
          </a:custGeom>
          <a:no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856108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536" y="806116"/>
            <a:ext cx="8794928" cy="839114"/>
          </a:xfrm>
        </p:spPr>
        <p:txBody>
          <a:bodyPr>
            <a:normAutofit/>
          </a:bodyPr>
          <a:lstStyle/>
          <a:p>
            <a:pPr algn="just"/>
            <a:r>
              <a:rPr lang="en-US" sz="2400" b="1" dirty="0">
                <a:solidFill>
                  <a:srgbClr val="C00000"/>
                </a:solidFill>
                <a:latin typeface="Times New Roman" charset="0"/>
                <a:ea typeface="Times New Roman" charset="0"/>
                <a:cs typeface="Times New Roman" charset="0"/>
              </a:rPr>
              <a:t>Implementation of In-band Control Plane and Data Plane in Outdoor Medium-Range SDWMN Testbed</a:t>
            </a:r>
          </a:p>
        </p:txBody>
      </p:sp>
      <p:sp>
        <p:nvSpPr>
          <p:cNvPr id="3" name="Subtitle 2"/>
          <p:cNvSpPr>
            <a:spLocks noGrp="1"/>
          </p:cNvSpPr>
          <p:nvPr>
            <p:ph type="subTitle" idx="1"/>
          </p:nvPr>
        </p:nvSpPr>
        <p:spPr>
          <a:xfrm>
            <a:off x="445167" y="1847352"/>
            <a:ext cx="8253507" cy="3467762"/>
          </a:xfrm>
        </p:spPr>
        <p:txBody>
          <a:bodyPr>
            <a:normAutofit/>
          </a:bodyPr>
          <a:lstStyle/>
          <a:p>
            <a:pPr marL="342900" indent="-342900" algn="just">
              <a:lnSpc>
                <a:spcPct val="150000"/>
              </a:lnSpc>
              <a:buFont typeface="Wingdings" charset="2"/>
              <a:buChar char="Ø"/>
            </a:pPr>
            <a:r>
              <a:rPr lang="en-US" sz="2000" b="0" dirty="0">
                <a:solidFill>
                  <a:schemeClr val="tx1"/>
                </a:solidFill>
                <a:latin typeface="Times New Roman" charset="0"/>
                <a:ea typeface="Times New Roman" charset="0"/>
                <a:cs typeface="Times New Roman" charset="0"/>
              </a:rPr>
              <a:t>In-band control plane and data plane is established by </a:t>
            </a:r>
            <a:r>
              <a:rPr lang="en-US" sz="2000" dirty="0">
                <a:solidFill>
                  <a:srgbClr val="7030A0"/>
                </a:solidFill>
                <a:latin typeface="Times New Roman" charset="0"/>
                <a:ea typeface="Times New Roman" charset="0"/>
                <a:cs typeface="Times New Roman" charset="0"/>
              </a:rPr>
              <a:t>installing predefined forwarding rules to the OVS of each wireless mesh node and each gateway</a:t>
            </a:r>
            <a:r>
              <a:rPr lang="en-US" sz="2000" b="0" dirty="0">
                <a:solidFill>
                  <a:schemeClr val="tx1"/>
                </a:solidFill>
                <a:latin typeface="Times New Roman" charset="0"/>
                <a:ea typeface="Times New Roman" charset="0"/>
                <a:cs typeface="Times New Roman" charset="0"/>
              </a:rPr>
              <a:t>.</a:t>
            </a:r>
          </a:p>
          <a:p>
            <a:pPr marL="342900" indent="-342900" algn="just">
              <a:lnSpc>
                <a:spcPct val="150000"/>
              </a:lnSpc>
              <a:buFont typeface="Wingdings" charset="2"/>
              <a:buChar char="Ø"/>
            </a:pPr>
            <a:r>
              <a:rPr lang="en-US" sz="2000" b="0" dirty="0">
                <a:solidFill>
                  <a:schemeClr val="tx1"/>
                </a:solidFill>
                <a:latin typeface="Times New Roman" charset="0"/>
                <a:ea typeface="Times New Roman" charset="0"/>
                <a:cs typeface="Times New Roman" charset="0"/>
              </a:rPr>
              <a:t>Predefined forwarding rules are installed as </a:t>
            </a:r>
            <a:r>
              <a:rPr lang="en-US" sz="2000" dirty="0">
                <a:solidFill>
                  <a:srgbClr val="7030A0"/>
                </a:solidFill>
                <a:latin typeface="Times New Roman" charset="0"/>
                <a:ea typeface="Times New Roman" charset="0"/>
                <a:cs typeface="Times New Roman" charset="0"/>
              </a:rPr>
              <a:t>a script </a:t>
            </a:r>
            <a:r>
              <a:rPr lang="en-US" sz="2000" b="0" dirty="0">
                <a:solidFill>
                  <a:schemeClr val="tx1"/>
                </a:solidFill>
                <a:latin typeface="Times New Roman" charset="0"/>
                <a:ea typeface="Times New Roman" charset="0"/>
                <a:cs typeface="Times New Roman" charset="0"/>
              </a:rPr>
              <a:t>that will be </a:t>
            </a:r>
            <a:r>
              <a:rPr lang="en-US" sz="2000" dirty="0">
                <a:solidFill>
                  <a:srgbClr val="7030A0"/>
                </a:solidFill>
                <a:latin typeface="Times New Roman" charset="0"/>
                <a:ea typeface="Times New Roman" charset="0"/>
                <a:cs typeface="Times New Roman" charset="0"/>
              </a:rPr>
              <a:t>executed every time that the wireless mesh node is restarted</a:t>
            </a:r>
            <a:r>
              <a:rPr lang="en-US" sz="2000" b="0" dirty="0">
                <a:solidFill>
                  <a:schemeClr val="tx1"/>
                </a:solidFill>
                <a:latin typeface="Times New Roman" charset="0"/>
                <a:ea typeface="Times New Roman" charset="0"/>
                <a:cs typeface="Times New Roman" charset="0"/>
              </a:rPr>
              <a:t>.</a:t>
            </a:r>
          </a:p>
          <a:p>
            <a:pPr marL="342900" indent="-342900" algn="just">
              <a:lnSpc>
                <a:spcPct val="150000"/>
              </a:lnSpc>
              <a:buFont typeface="Wingdings" charset="2"/>
              <a:buChar char="Ø"/>
            </a:pPr>
            <a:r>
              <a:rPr lang="en-US" sz="2000" b="0" dirty="0" smtClean="0">
                <a:solidFill>
                  <a:schemeClr val="tx1"/>
                </a:solidFill>
                <a:latin typeface="Times New Roman" charset="0"/>
                <a:ea typeface="Times New Roman" charset="0"/>
                <a:cs typeface="Times New Roman" charset="0"/>
              </a:rPr>
              <a:t>Pre-defined </a:t>
            </a:r>
            <a:r>
              <a:rPr lang="en-US" sz="2000" b="0" dirty="0">
                <a:solidFill>
                  <a:schemeClr val="tx1"/>
                </a:solidFill>
                <a:latin typeface="Times New Roman" charset="0"/>
                <a:ea typeface="Times New Roman" charset="0"/>
                <a:cs typeface="Times New Roman" charset="0"/>
              </a:rPr>
              <a:t>forwarding rules establish the </a:t>
            </a:r>
            <a:r>
              <a:rPr lang="en-US" sz="2000" dirty="0">
                <a:solidFill>
                  <a:srgbClr val="7030A0"/>
                </a:solidFill>
                <a:latin typeface="Times New Roman" charset="0"/>
                <a:ea typeface="Times New Roman" charset="0"/>
                <a:cs typeface="Times New Roman" charset="0"/>
              </a:rPr>
              <a:t>primary route </a:t>
            </a:r>
            <a:r>
              <a:rPr lang="en-US" sz="2000" b="0" dirty="0">
                <a:solidFill>
                  <a:schemeClr val="tx1"/>
                </a:solidFill>
                <a:latin typeface="Times New Roman" charset="0"/>
                <a:ea typeface="Times New Roman" charset="0"/>
                <a:cs typeface="Times New Roman" charset="0"/>
              </a:rPr>
              <a:t>for control plane and data plane in outdoor small-scale SDWMN testbed.</a:t>
            </a:r>
          </a:p>
        </p:txBody>
      </p:sp>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23</a:t>
            </a:fld>
            <a:endParaRPr lang="en-US" dirty="0"/>
          </a:p>
        </p:txBody>
      </p:sp>
    </p:spTree>
    <p:extLst>
      <p:ext uri="{BB962C8B-B14F-4D97-AF65-F5344CB8AC3E}">
        <p14:creationId xmlns:p14="http://schemas.microsoft.com/office/powerpoint/2010/main" val="1347331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24</a:t>
            </a:fld>
            <a:endParaRPr lang="en-US" dirty="0"/>
          </a:p>
        </p:txBody>
      </p:sp>
      <p:sp>
        <p:nvSpPr>
          <p:cNvPr id="7" name="Title 1">
            <a:extLst>
              <a:ext uri="{FF2B5EF4-FFF2-40B4-BE49-F238E27FC236}">
                <a16:creationId xmlns:a16="http://schemas.microsoft.com/office/drawing/2014/main" xmlns="" id="{69E8A084-C89C-724B-86D5-438341D6B2FB}"/>
              </a:ext>
            </a:extLst>
          </p:cNvPr>
          <p:cNvSpPr>
            <a:spLocks noGrp="1"/>
          </p:cNvSpPr>
          <p:nvPr>
            <p:ph type="ctrTitle"/>
          </p:nvPr>
        </p:nvSpPr>
        <p:spPr>
          <a:xfrm>
            <a:off x="405448" y="603994"/>
            <a:ext cx="6336805" cy="530325"/>
          </a:xfrm>
        </p:spPr>
        <p:txBody>
          <a:bodyPr>
            <a:noAutofit/>
          </a:bodyPr>
          <a:lstStyle/>
          <a:p>
            <a:pPr algn="just"/>
            <a:r>
              <a:rPr lang="en-US" sz="2300" b="1" dirty="0">
                <a:solidFill>
                  <a:srgbClr val="C00000"/>
                </a:solidFill>
                <a:latin typeface="Times New Roman" panose="02020603050405020304" pitchFamily="18" charset="0"/>
                <a:cs typeface="Times New Roman" panose="02020603050405020304" pitchFamily="18" charset="0"/>
              </a:rPr>
              <a:t>Forwarding Procedure of Wireless Mesh Node</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t="-38"/>
          <a:stretch/>
        </p:blipFill>
        <p:spPr>
          <a:xfrm>
            <a:off x="2167488" y="1391600"/>
            <a:ext cx="5765231" cy="4964750"/>
          </a:xfrm>
          <a:prstGeom prst="rect">
            <a:avLst/>
          </a:prstGeom>
        </p:spPr>
      </p:pic>
    </p:spTree>
    <p:extLst>
      <p:ext uri="{BB962C8B-B14F-4D97-AF65-F5344CB8AC3E}">
        <p14:creationId xmlns:p14="http://schemas.microsoft.com/office/powerpoint/2010/main" val="8569137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55055395-DF23-0349-87A5-B69FBBE38AA5}"/>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55728D29-5BDA-A148-AFF5-0882AF1D87C5}"/>
              </a:ext>
            </a:extLst>
          </p:cNvPr>
          <p:cNvSpPr>
            <a:spLocks noGrp="1"/>
          </p:cNvSpPr>
          <p:nvPr>
            <p:ph type="sldNum" sz="quarter" idx="4"/>
          </p:nvPr>
        </p:nvSpPr>
        <p:spPr/>
        <p:txBody>
          <a:bodyPr/>
          <a:lstStyle/>
          <a:p>
            <a:fld id="{2EF116DB-A468-3740-8B51-68F10C5D2402}" type="slidenum">
              <a:rPr lang="en-US" smtClean="0"/>
              <a:pPr/>
              <a:t>25</a:t>
            </a:fld>
            <a:endParaRPr lang="en-US" dirty="0"/>
          </a:p>
        </p:txBody>
      </p:sp>
      <p:sp>
        <p:nvSpPr>
          <p:cNvPr id="6" name="TextBox 5">
            <a:extLst>
              <a:ext uri="{FF2B5EF4-FFF2-40B4-BE49-F238E27FC236}">
                <a16:creationId xmlns:a16="http://schemas.microsoft.com/office/drawing/2014/main" xmlns="" id="{6C3C96D0-7EF3-CB47-8C66-E3D2E470F6DC}"/>
              </a:ext>
            </a:extLst>
          </p:cNvPr>
          <p:cNvSpPr txBox="1"/>
          <p:nvPr/>
        </p:nvSpPr>
        <p:spPr>
          <a:xfrm>
            <a:off x="348218" y="1599226"/>
            <a:ext cx="8431480" cy="230832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implement </a:t>
            </a:r>
            <a:r>
              <a:rPr lang="en-US" sz="2400" b="1" dirty="0">
                <a:solidFill>
                  <a:srgbClr val="FF0000"/>
                </a:solidFill>
                <a:latin typeface="Times New Roman" panose="02020603050405020304" pitchFamily="18" charset="0"/>
                <a:cs typeface="Times New Roman" panose="02020603050405020304" pitchFamily="18" charset="0"/>
              </a:rPr>
              <a:t>OpenFlow based 2-hop simplified routing</a:t>
            </a:r>
            <a:r>
              <a:rPr lang="en-US" sz="2400" dirty="0">
                <a:latin typeface="Times New Roman" panose="02020603050405020304" pitchFamily="18" charset="0"/>
                <a:cs typeface="Times New Roman" panose="02020603050405020304" pitchFamily="18" charset="0"/>
              </a:rPr>
              <a:t> by </a:t>
            </a:r>
            <a:r>
              <a:rPr lang="en-US" sz="2400" b="1" dirty="0">
                <a:solidFill>
                  <a:srgbClr val="0070C0"/>
                </a:solidFill>
                <a:latin typeface="Times New Roman" panose="02020603050405020304" pitchFamily="18" charset="0"/>
                <a:cs typeface="Times New Roman" panose="02020603050405020304" pitchFamily="18" charset="0"/>
              </a:rPr>
              <a:t>rewriting the header of destination MAC address </a:t>
            </a:r>
            <a:r>
              <a:rPr lang="en-US" sz="2400" dirty="0">
                <a:latin typeface="Times New Roman" panose="02020603050405020304" pitchFamily="18" charset="0"/>
                <a:cs typeface="Times New Roman" panose="02020603050405020304" pitchFamily="18" charset="0"/>
              </a:rPr>
              <a:t>with one gateway and two wireless mesh nodes.</a:t>
            </a:r>
          </a:p>
          <a:p>
            <a:pPr marL="342900" indent="-34290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xmlns="" id="{69E8A084-C89C-724B-86D5-438341D6B2FB}"/>
              </a:ext>
            </a:extLst>
          </p:cNvPr>
          <p:cNvSpPr>
            <a:spLocks noGrp="1"/>
          </p:cNvSpPr>
          <p:nvPr>
            <p:ph type="ctrTitle"/>
          </p:nvPr>
        </p:nvSpPr>
        <p:spPr>
          <a:xfrm>
            <a:off x="437118" y="844952"/>
            <a:ext cx="5676405" cy="560859"/>
          </a:xfrm>
        </p:spPr>
        <p:txBody>
          <a:bodyPr>
            <a:noAutofit/>
          </a:bodyPr>
          <a:lstStyle/>
          <a:p>
            <a:pPr algn="just"/>
            <a:r>
              <a:rPr lang="en-US" sz="2400" b="1" dirty="0" err="1">
                <a:solidFill>
                  <a:srgbClr val="C00000"/>
                </a:solidFill>
                <a:latin typeface="Times New Roman" panose="02020603050405020304" pitchFamily="18" charset="0"/>
                <a:cs typeface="Times New Roman" panose="02020603050405020304" pitchFamily="18" charset="0"/>
              </a:rPr>
              <a:t>OpenFlow</a:t>
            </a:r>
            <a:r>
              <a:rPr lang="en-US" sz="2400" b="1" dirty="0">
                <a:solidFill>
                  <a:srgbClr val="C00000"/>
                </a:solidFill>
                <a:latin typeface="Times New Roman" panose="02020603050405020304" pitchFamily="18" charset="0"/>
                <a:cs typeface="Times New Roman" panose="02020603050405020304" pitchFamily="18" charset="0"/>
              </a:rPr>
              <a:t>-Based 2-hop Routing Scenario</a:t>
            </a:r>
          </a:p>
        </p:txBody>
      </p:sp>
    </p:spTree>
    <p:extLst>
      <p:ext uri="{BB962C8B-B14F-4D97-AF65-F5344CB8AC3E}">
        <p14:creationId xmlns:p14="http://schemas.microsoft.com/office/powerpoint/2010/main" val="1123387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26</a:t>
            </a:fld>
            <a:endParaRPr lang="en-US" dirty="0"/>
          </a:p>
        </p:txBody>
      </p:sp>
      <p:sp>
        <p:nvSpPr>
          <p:cNvPr id="17" name="Title 1">
            <a:extLst>
              <a:ext uri="{FF2B5EF4-FFF2-40B4-BE49-F238E27FC236}">
                <a16:creationId xmlns:a16="http://schemas.microsoft.com/office/drawing/2014/main" xmlns="" id="{A9FA7406-94FD-A24A-B944-EAAE20A9D84F}"/>
              </a:ext>
            </a:extLst>
          </p:cNvPr>
          <p:cNvSpPr txBox="1">
            <a:spLocks/>
          </p:cNvSpPr>
          <p:nvPr/>
        </p:nvSpPr>
        <p:spPr>
          <a:xfrm>
            <a:off x="104172" y="757552"/>
            <a:ext cx="8947231" cy="88464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Detection of Liveness of Every Active/Inactive Wireless Mesh Node by Ryu Controller</a:t>
            </a:r>
          </a:p>
        </p:txBody>
      </p:sp>
      <p:pic>
        <p:nvPicPr>
          <p:cNvPr id="28" name="Picture 27"/>
          <p:cNvPicPr>
            <a:picLocks noChangeAspect="1"/>
          </p:cNvPicPr>
          <p:nvPr/>
        </p:nvPicPr>
        <p:blipFill rotWithShape="1">
          <a:blip r:embed="rId2">
            <a:extLst>
              <a:ext uri="{28A0092B-C50C-407E-A947-70E740481C1C}">
                <a14:useLocalDpi xmlns:a14="http://schemas.microsoft.com/office/drawing/2010/main" val="0"/>
              </a:ext>
            </a:extLst>
          </a:blip>
          <a:srcRect t="24340" b="25371"/>
          <a:stretch/>
        </p:blipFill>
        <p:spPr>
          <a:xfrm>
            <a:off x="2049403" y="2277196"/>
            <a:ext cx="1000356" cy="746843"/>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692" y="2333380"/>
            <a:ext cx="932508" cy="690659"/>
          </a:xfrm>
          <a:prstGeom prst="rect">
            <a:avLst/>
          </a:prstGeom>
        </p:spPr>
      </p:pic>
      <p:cxnSp>
        <p:nvCxnSpPr>
          <p:cNvPr id="32" name="Straight Connector 31"/>
          <p:cNvCxnSpPr/>
          <p:nvPr/>
        </p:nvCxnSpPr>
        <p:spPr>
          <a:xfrm>
            <a:off x="2680797" y="3314891"/>
            <a:ext cx="0" cy="2364828"/>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6086946" y="3314891"/>
            <a:ext cx="0" cy="2364828"/>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Arrow Connector 33"/>
          <p:cNvCxnSpPr/>
          <p:nvPr/>
        </p:nvCxnSpPr>
        <p:spPr>
          <a:xfrm>
            <a:off x="3049759" y="3693263"/>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flipH="1">
            <a:off x="3049759" y="4208270"/>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p:cNvCxnSpPr/>
          <p:nvPr/>
        </p:nvCxnSpPr>
        <p:spPr>
          <a:xfrm>
            <a:off x="3049759" y="4728532"/>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flipH="1">
            <a:off x="3049758" y="5233028"/>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977787" y="3314891"/>
            <a:ext cx="2812170"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Request</a:t>
            </a:r>
          </a:p>
        </p:txBody>
      </p:sp>
      <p:sp>
        <p:nvSpPr>
          <p:cNvPr id="39" name="TextBox 38"/>
          <p:cNvSpPr txBox="1"/>
          <p:nvPr/>
        </p:nvSpPr>
        <p:spPr>
          <a:xfrm>
            <a:off x="3049758" y="3846822"/>
            <a:ext cx="2740199"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Reply</a:t>
            </a:r>
          </a:p>
        </p:txBody>
      </p:sp>
      <p:sp>
        <p:nvSpPr>
          <p:cNvPr id="40" name="TextBox 39"/>
          <p:cNvSpPr txBox="1"/>
          <p:nvPr/>
        </p:nvSpPr>
        <p:spPr>
          <a:xfrm>
            <a:off x="3049757" y="4369712"/>
            <a:ext cx="2740199"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Request</a:t>
            </a:r>
          </a:p>
        </p:txBody>
      </p:sp>
      <p:sp>
        <p:nvSpPr>
          <p:cNvPr id="41" name="TextBox 40"/>
          <p:cNvSpPr txBox="1"/>
          <p:nvPr/>
        </p:nvSpPr>
        <p:spPr>
          <a:xfrm>
            <a:off x="3049756" y="4853185"/>
            <a:ext cx="2740199"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Reply</a:t>
            </a:r>
          </a:p>
        </p:txBody>
      </p:sp>
      <p:sp>
        <p:nvSpPr>
          <p:cNvPr id="42" name="TextBox 41"/>
          <p:cNvSpPr txBox="1"/>
          <p:nvPr/>
        </p:nvSpPr>
        <p:spPr>
          <a:xfrm>
            <a:off x="1716718" y="1892918"/>
            <a:ext cx="1665726" cy="369332"/>
          </a:xfrm>
          <a:prstGeom prst="rect">
            <a:avLst/>
          </a:prstGeom>
          <a:noFill/>
        </p:spPr>
        <p:txBody>
          <a:bodyPr wrap="square" rtlCol="0">
            <a:spAutoFit/>
          </a:bodyPr>
          <a:lstStyle/>
          <a:p>
            <a:r>
              <a:rPr lang="en-US" dirty="0">
                <a:latin typeface="Times New Roman" charset="0"/>
                <a:ea typeface="Times New Roman" charset="0"/>
                <a:cs typeface="Times New Roman" charset="0"/>
              </a:rPr>
              <a:t>RYU Controller</a:t>
            </a:r>
          </a:p>
        </p:txBody>
      </p:sp>
      <p:sp>
        <p:nvSpPr>
          <p:cNvPr id="43" name="TextBox 42"/>
          <p:cNvSpPr txBox="1"/>
          <p:nvPr/>
        </p:nvSpPr>
        <p:spPr>
          <a:xfrm>
            <a:off x="5102636" y="1890729"/>
            <a:ext cx="2095619" cy="369332"/>
          </a:xfrm>
          <a:prstGeom prst="rect">
            <a:avLst/>
          </a:prstGeom>
          <a:noFill/>
        </p:spPr>
        <p:txBody>
          <a:bodyPr wrap="square" rtlCol="0">
            <a:spAutoFit/>
          </a:bodyPr>
          <a:lstStyle/>
          <a:p>
            <a:r>
              <a:rPr lang="en-US">
                <a:latin typeface="Times New Roman" charset="0"/>
                <a:ea typeface="Times New Roman" charset="0"/>
                <a:cs typeface="Times New Roman" charset="0"/>
              </a:rPr>
              <a:t>Wireless Mesh Node</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24449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linds(horizontal)">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500"/>
                                        <p:tgtEl>
                                          <p:spTgt spid="2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blinds(horizontal)">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par>
                                <p:cTn id="24" presetID="3" presetClass="entr" presetSubtype="1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linds(horizontal)">
                                      <p:cBhvr>
                                        <p:cTn id="26" dur="500"/>
                                        <p:tgtEl>
                                          <p:spTgt spid="3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blinds(horizontal)">
                                      <p:cBhvr>
                                        <p:cTn id="29" dur="500"/>
                                        <p:tgtEl>
                                          <p:spTgt spid="38"/>
                                        </p:tgtEl>
                                      </p:cBhvr>
                                    </p:animEffect>
                                  </p:childTnLst>
                                </p:cTn>
                              </p:par>
                              <p:par>
                                <p:cTn id="30" presetID="3" presetClass="entr" presetSubtype="1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blinds(horizontal)">
                                      <p:cBhvr>
                                        <p:cTn id="37" dur="500"/>
                                        <p:tgtEl>
                                          <p:spTgt spid="39"/>
                                        </p:tgtEl>
                                      </p:cBhvr>
                                    </p:animEffect>
                                  </p:childTnLst>
                                </p:cTn>
                              </p:par>
                              <p:par>
                                <p:cTn id="38" presetID="3" presetClass="entr" presetSubtype="1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linds(horizontal)">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blinds(horizontal)">
                                      <p:cBhvr>
                                        <p:cTn id="45" dur="500"/>
                                        <p:tgtEl>
                                          <p:spTgt spid="40"/>
                                        </p:tgtEl>
                                      </p:cBhvr>
                                    </p:animEffect>
                                  </p:childTnLst>
                                </p:cTn>
                              </p:par>
                              <p:par>
                                <p:cTn id="46" presetID="3" presetClass="entr" presetSubtype="1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blinds(horizontal)">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blinds(horizontal)">
                                      <p:cBhvr>
                                        <p:cTn id="53" dur="500"/>
                                        <p:tgtEl>
                                          <p:spTgt spid="41"/>
                                        </p:tgtEl>
                                      </p:cBhvr>
                                    </p:animEffect>
                                  </p:childTnLst>
                                </p:cTn>
                              </p:par>
                              <p:par>
                                <p:cTn id="54" presetID="3" presetClass="entr" presetSubtype="1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blinds(horizontal)">
                                      <p:cBhvr>
                                        <p:cTn id="5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27</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1665" y="2498882"/>
            <a:ext cx="932508" cy="690659"/>
          </a:xfrm>
          <a:prstGeom prst="rect">
            <a:avLst/>
          </a:prstGeom>
        </p:spPr>
      </p:pic>
      <p:cxnSp>
        <p:nvCxnSpPr>
          <p:cNvPr id="8" name="Straight Connector 7"/>
          <p:cNvCxnSpPr>
            <a:cxnSpLocks/>
          </p:cNvCxnSpPr>
          <p:nvPr/>
        </p:nvCxnSpPr>
        <p:spPr>
          <a:xfrm>
            <a:off x="2361770" y="3221769"/>
            <a:ext cx="0" cy="1990754"/>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2730732" y="3743016"/>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2730731" y="4608837"/>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2730732" y="3364644"/>
            <a:ext cx="2795616"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1</a:t>
            </a:r>
            <a:r>
              <a:rPr lang="en-US" sz="1600" baseline="30000" dirty="0">
                <a:latin typeface="Times New Roman" charset="0"/>
                <a:ea typeface="Times New Roman" charset="0"/>
                <a:cs typeface="Times New Roman" charset="0"/>
              </a:rPr>
              <a:t>st</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sp>
        <p:nvSpPr>
          <p:cNvPr id="18" name="TextBox 17"/>
          <p:cNvSpPr txBox="1"/>
          <p:nvPr/>
        </p:nvSpPr>
        <p:spPr>
          <a:xfrm>
            <a:off x="1397691" y="2162596"/>
            <a:ext cx="1665726" cy="338554"/>
          </a:xfrm>
          <a:prstGeom prst="rect">
            <a:avLst/>
          </a:prstGeom>
          <a:noFill/>
        </p:spPr>
        <p:txBody>
          <a:bodyPr wrap="square" rtlCol="0">
            <a:spAutoFit/>
          </a:bodyPr>
          <a:lstStyle/>
          <a:p>
            <a:r>
              <a:rPr lang="en-US" sz="1600">
                <a:latin typeface="Times New Roman" charset="0"/>
                <a:ea typeface="Times New Roman" charset="0"/>
                <a:cs typeface="Times New Roman" charset="0"/>
              </a:rPr>
              <a:t>RYU Controller</a:t>
            </a:r>
            <a:endParaRPr lang="en-US" sz="1600" dirty="0">
              <a:latin typeface="Times New Roman" charset="0"/>
              <a:ea typeface="Times New Roman" charset="0"/>
              <a:cs typeface="Times New Roman" charset="0"/>
            </a:endParaRPr>
          </a:p>
        </p:txBody>
      </p:sp>
      <p:sp>
        <p:nvSpPr>
          <p:cNvPr id="19" name="TextBox 18"/>
          <p:cNvSpPr txBox="1"/>
          <p:nvPr/>
        </p:nvSpPr>
        <p:spPr>
          <a:xfrm>
            <a:off x="4720109" y="2162596"/>
            <a:ext cx="2095619"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Wireless Mesh Node</a:t>
            </a:r>
          </a:p>
        </p:txBody>
      </p:sp>
      <p:sp>
        <p:nvSpPr>
          <p:cNvPr id="20" name="Rectangle 19"/>
          <p:cNvSpPr/>
          <p:nvPr/>
        </p:nvSpPr>
        <p:spPr>
          <a:xfrm>
            <a:off x="208419" y="5227794"/>
            <a:ext cx="4511690" cy="338554"/>
          </a:xfrm>
          <a:prstGeom prst="rect">
            <a:avLst/>
          </a:prstGeom>
        </p:spPr>
        <p:txBody>
          <a:bodyPr wrap="square">
            <a:spAutoFit/>
          </a:bodyPr>
          <a:lstStyle/>
          <a:p>
            <a:r>
              <a:rPr lang="en-US" sz="1600" b="1" dirty="0" err="1">
                <a:solidFill>
                  <a:srgbClr val="FF0000"/>
                </a:solidFill>
                <a:latin typeface="Times New Roman" charset="0"/>
                <a:ea typeface="Times New Roman" charset="0"/>
                <a:cs typeface="Times New Roman" charset="0"/>
              </a:rPr>
              <a:t>maximum_unreplied_echo_requests</a:t>
            </a:r>
            <a:r>
              <a:rPr lang="en-US" sz="1600" b="1" dirty="0">
                <a:solidFill>
                  <a:srgbClr val="FF0000"/>
                </a:solidFill>
                <a:latin typeface="Times New Roman" charset="0"/>
                <a:ea typeface="Times New Roman" charset="0"/>
                <a:cs typeface="Times New Roman" charset="0"/>
              </a:rPr>
              <a:t>	=   </a:t>
            </a:r>
            <a:r>
              <a:rPr lang="en-US" sz="1600" b="1" dirty="0">
                <a:solidFill>
                  <a:srgbClr val="7030A0"/>
                </a:solidFill>
                <a:latin typeface="Times New Roman" charset="0"/>
                <a:ea typeface="Times New Roman" charset="0"/>
                <a:cs typeface="Times New Roman" charset="0"/>
              </a:rPr>
              <a:t>4</a:t>
            </a:r>
          </a:p>
        </p:txBody>
      </p:sp>
      <p:cxnSp>
        <p:nvCxnSpPr>
          <p:cNvPr id="21" name="Straight Arrow Connector 20"/>
          <p:cNvCxnSpPr/>
          <p:nvPr/>
        </p:nvCxnSpPr>
        <p:spPr>
          <a:xfrm>
            <a:off x="2730731" y="4168685"/>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2730730" y="3821084"/>
            <a:ext cx="2795617"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2</a:t>
            </a:r>
            <a:r>
              <a:rPr lang="en-US" sz="1600" baseline="30000" dirty="0">
                <a:latin typeface="Times New Roman" charset="0"/>
                <a:ea typeface="Times New Roman" charset="0"/>
                <a:cs typeface="Times New Roman" charset="0"/>
              </a:rPr>
              <a:t>nd</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cxnSp>
        <p:nvCxnSpPr>
          <p:cNvPr id="23" name="Straight Arrow Connector 22"/>
          <p:cNvCxnSpPr/>
          <p:nvPr/>
        </p:nvCxnSpPr>
        <p:spPr>
          <a:xfrm>
            <a:off x="2786149" y="5034507"/>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2730729" y="4665175"/>
            <a:ext cx="2795617"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4</a:t>
            </a:r>
            <a:r>
              <a:rPr lang="en-US" sz="1600" baseline="30000" dirty="0">
                <a:latin typeface="Times New Roman" charset="0"/>
                <a:ea typeface="Times New Roman" charset="0"/>
                <a:cs typeface="Times New Roman" charset="0"/>
              </a:rPr>
              <a:t>th</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sp>
        <p:nvSpPr>
          <p:cNvPr id="27" name="TextBox 26"/>
          <p:cNvSpPr txBox="1"/>
          <p:nvPr/>
        </p:nvSpPr>
        <p:spPr>
          <a:xfrm>
            <a:off x="2730730" y="4239505"/>
            <a:ext cx="2795617"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3</a:t>
            </a:r>
            <a:r>
              <a:rPr lang="en-US" sz="1600" baseline="30000" dirty="0">
                <a:latin typeface="Times New Roman" charset="0"/>
                <a:ea typeface="Times New Roman" charset="0"/>
                <a:cs typeface="Times New Roman" charset="0"/>
              </a:rPr>
              <a:t>rd</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sp>
        <p:nvSpPr>
          <p:cNvPr id="28" name="Multiply 27"/>
          <p:cNvSpPr/>
          <p:nvPr/>
        </p:nvSpPr>
        <p:spPr>
          <a:xfrm>
            <a:off x="5444057" y="2231127"/>
            <a:ext cx="647722" cy="1205636"/>
          </a:xfrm>
          <a:prstGeom prst="mathMultiply">
            <a:avLst/>
          </a:prstGeom>
          <a:solidFill>
            <a:srgbClr val="FF0000"/>
          </a:solidFill>
          <a:ln>
            <a:solidFill>
              <a:srgbClr val="FF26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Rounded Rectangular Callout 28"/>
          <p:cNvSpPr/>
          <p:nvPr/>
        </p:nvSpPr>
        <p:spPr>
          <a:xfrm>
            <a:off x="1505639" y="1475948"/>
            <a:ext cx="2152891" cy="590005"/>
          </a:xfrm>
          <a:prstGeom prst="wedgeRoundRect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Times New Roman" charset="0"/>
                <a:ea typeface="Times New Roman" charset="0"/>
                <a:cs typeface="Times New Roman" charset="0"/>
              </a:rPr>
              <a:t>Wireless mesh node is down</a:t>
            </a:r>
          </a:p>
        </p:txBody>
      </p:sp>
      <p:sp>
        <p:nvSpPr>
          <p:cNvPr id="33" name="Rounded Rectangle 32"/>
          <p:cNvSpPr/>
          <p:nvPr/>
        </p:nvSpPr>
        <p:spPr>
          <a:xfrm>
            <a:off x="3658532" y="5238067"/>
            <a:ext cx="346309" cy="328281"/>
          </a:xfrm>
          <a:prstGeom prst="roundRect">
            <a:avLst/>
          </a:prstGeom>
          <a:noFill/>
          <a:ln w="2222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xmlns="" id="{A39DF59D-0023-4990-AF2F-7C8C75F9A8C4}"/>
              </a:ext>
            </a:extLst>
          </p:cNvPr>
          <p:cNvSpPr/>
          <p:nvPr/>
        </p:nvSpPr>
        <p:spPr>
          <a:xfrm>
            <a:off x="208419" y="5627635"/>
            <a:ext cx="4511690" cy="338554"/>
          </a:xfrm>
          <a:prstGeom prst="rect">
            <a:avLst/>
          </a:prstGeom>
        </p:spPr>
        <p:txBody>
          <a:bodyPr wrap="square">
            <a:spAutoFit/>
          </a:bodyPr>
          <a:lstStyle/>
          <a:p>
            <a:r>
              <a:rPr lang="en-US" sz="1600" b="1" dirty="0" err="1">
                <a:solidFill>
                  <a:srgbClr val="FF0000"/>
                </a:solidFill>
                <a:latin typeface="Times New Roman" charset="0"/>
                <a:ea typeface="Times New Roman" charset="0"/>
                <a:cs typeface="Times New Roman" charset="0"/>
              </a:rPr>
              <a:t>Echo_request</a:t>
            </a:r>
            <a:r>
              <a:rPr lang="en-US" sz="1600" b="1" dirty="0">
                <a:solidFill>
                  <a:srgbClr val="FF0000"/>
                </a:solidFill>
                <a:latin typeface="Times New Roman" charset="0"/>
                <a:ea typeface="Times New Roman" charset="0"/>
                <a:cs typeface="Times New Roman" charset="0"/>
              </a:rPr>
              <a:t> interval			</a:t>
            </a:r>
            <a:r>
              <a:rPr lang="en-US" sz="1600" b="1" dirty="0" smtClean="0">
                <a:solidFill>
                  <a:srgbClr val="FF0000"/>
                </a:solidFill>
                <a:latin typeface="Times New Roman" charset="0"/>
                <a:ea typeface="Times New Roman" charset="0"/>
                <a:cs typeface="Times New Roman" charset="0"/>
              </a:rPr>
              <a:t>=   </a:t>
            </a:r>
            <a:r>
              <a:rPr lang="en-US" sz="1600" b="1" dirty="0">
                <a:solidFill>
                  <a:srgbClr val="7030A0"/>
                </a:solidFill>
                <a:latin typeface="Times New Roman" charset="0"/>
                <a:ea typeface="Times New Roman" charset="0"/>
                <a:cs typeface="Times New Roman" charset="0"/>
              </a:rPr>
              <a:t>3</a:t>
            </a:r>
          </a:p>
        </p:txBody>
      </p:sp>
      <p:sp>
        <p:nvSpPr>
          <p:cNvPr id="32" name="Rectangle 31">
            <a:extLst>
              <a:ext uri="{FF2B5EF4-FFF2-40B4-BE49-F238E27FC236}">
                <a16:creationId xmlns:a16="http://schemas.microsoft.com/office/drawing/2014/main" xmlns="" id="{736C86FF-3E6E-425B-AF54-B6B16CBDAE99}"/>
              </a:ext>
            </a:extLst>
          </p:cNvPr>
          <p:cNvSpPr/>
          <p:nvPr/>
        </p:nvSpPr>
        <p:spPr>
          <a:xfrm>
            <a:off x="208419" y="6065235"/>
            <a:ext cx="4511690" cy="338554"/>
          </a:xfrm>
          <a:prstGeom prst="rect">
            <a:avLst/>
          </a:prstGeom>
        </p:spPr>
        <p:txBody>
          <a:bodyPr wrap="square">
            <a:spAutoFit/>
          </a:bodyPr>
          <a:lstStyle/>
          <a:p>
            <a:r>
              <a:rPr lang="en-US" sz="1600" b="1" dirty="0" err="1">
                <a:solidFill>
                  <a:srgbClr val="FF0000"/>
                </a:solidFill>
                <a:latin typeface="Times New Roman" charset="0"/>
                <a:ea typeface="Times New Roman" charset="0"/>
                <a:cs typeface="Times New Roman" charset="0"/>
              </a:rPr>
              <a:t>Socket_Timeout</a:t>
            </a:r>
            <a:r>
              <a:rPr lang="en-US" sz="1600" b="1" dirty="0">
                <a:solidFill>
                  <a:srgbClr val="FF0000"/>
                </a:solidFill>
                <a:latin typeface="Times New Roman" charset="0"/>
                <a:ea typeface="Times New Roman" charset="0"/>
                <a:cs typeface="Times New Roman" charset="0"/>
              </a:rPr>
              <a:t>				</a:t>
            </a:r>
            <a:r>
              <a:rPr lang="en-US" sz="1600" b="1" dirty="0" smtClean="0">
                <a:solidFill>
                  <a:srgbClr val="FF0000"/>
                </a:solidFill>
                <a:latin typeface="Times New Roman" charset="0"/>
                <a:ea typeface="Times New Roman" charset="0"/>
                <a:cs typeface="Times New Roman" charset="0"/>
              </a:rPr>
              <a:t>=   </a:t>
            </a:r>
            <a:r>
              <a:rPr lang="en-US" sz="1600" b="1" dirty="0">
                <a:solidFill>
                  <a:srgbClr val="7030A0"/>
                </a:solidFill>
                <a:latin typeface="Times New Roman" charset="0"/>
                <a:ea typeface="Times New Roman" charset="0"/>
                <a:cs typeface="Times New Roman" charset="0"/>
              </a:rPr>
              <a:t>5</a:t>
            </a:r>
          </a:p>
        </p:txBody>
      </p:sp>
      <p:sp>
        <p:nvSpPr>
          <p:cNvPr id="26" name="Rounded Rectangle 25"/>
          <p:cNvSpPr/>
          <p:nvPr/>
        </p:nvSpPr>
        <p:spPr>
          <a:xfrm>
            <a:off x="3658531" y="5632771"/>
            <a:ext cx="346309" cy="328281"/>
          </a:xfrm>
          <a:prstGeom prst="roundRect">
            <a:avLst/>
          </a:prstGeom>
          <a:noFill/>
          <a:ln w="2222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5" name="Rounded Rectangle 34"/>
          <p:cNvSpPr/>
          <p:nvPr/>
        </p:nvSpPr>
        <p:spPr>
          <a:xfrm>
            <a:off x="3658530" y="6048234"/>
            <a:ext cx="346309" cy="328281"/>
          </a:xfrm>
          <a:prstGeom prst="roundRect">
            <a:avLst/>
          </a:prstGeom>
          <a:noFill/>
          <a:ln w="2222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6" name="Title 1">
            <a:extLst>
              <a:ext uri="{FF2B5EF4-FFF2-40B4-BE49-F238E27FC236}">
                <a16:creationId xmlns:a16="http://schemas.microsoft.com/office/drawing/2014/main" xmlns="" id="{A9FA7406-94FD-A24A-B944-EAAE20A9D84F}"/>
              </a:ext>
            </a:extLst>
          </p:cNvPr>
          <p:cNvSpPr txBox="1">
            <a:spLocks/>
          </p:cNvSpPr>
          <p:nvPr/>
        </p:nvSpPr>
        <p:spPr>
          <a:xfrm>
            <a:off x="231567" y="682061"/>
            <a:ext cx="8773535" cy="818602"/>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Detection </a:t>
            </a:r>
            <a:r>
              <a:rPr lang="en-US" sz="2400" b="1">
                <a:solidFill>
                  <a:srgbClr val="C00000"/>
                </a:solidFill>
                <a:latin typeface="Times New Roman" panose="02020603050405020304" pitchFamily="18" charset="0"/>
                <a:cs typeface="Times New Roman" panose="02020603050405020304" pitchFamily="18" charset="0"/>
              </a:rPr>
              <a:t>of </a:t>
            </a:r>
            <a:r>
              <a:rPr lang="en-US" sz="2400" b="1" smtClean="0">
                <a:solidFill>
                  <a:srgbClr val="C00000"/>
                </a:solidFill>
                <a:latin typeface="Times New Roman" panose="02020603050405020304" pitchFamily="18" charset="0"/>
                <a:cs typeface="Times New Roman" panose="02020603050405020304" pitchFamily="18" charset="0"/>
              </a:rPr>
              <a:t>Failure/Unreachable </a:t>
            </a:r>
            <a:r>
              <a:rPr lang="en-US" sz="2400" b="1" dirty="0">
                <a:solidFill>
                  <a:srgbClr val="C00000"/>
                </a:solidFill>
                <a:latin typeface="Times New Roman" panose="02020603050405020304" pitchFamily="18" charset="0"/>
                <a:cs typeface="Times New Roman" panose="02020603050405020304" pitchFamily="18" charset="0"/>
              </a:rPr>
              <a:t>of </a:t>
            </a:r>
            <a:r>
              <a:rPr lang="en-US" sz="2400" b="1" dirty="0" smtClean="0">
                <a:solidFill>
                  <a:srgbClr val="C00000"/>
                </a:solidFill>
                <a:latin typeface="Times New Roman" panose="02020603050405020304" pitchFamily="18" charset="0"/>
                <a:cs typeface="Times New Roman" panose="02020603050405020304" pitchFamily="18" charset="0"/>
              </a:rPr>
              <a:t>Every </a:t>
            </a:r>
            <a:r>
              <a:rPr lang="en-US" sz="2400" b="1" dirty="0">
                <a:solidFill>
                  <a:srgbClr val="C00000"/>
                </a:solidFill>
                <a:latin typeface="Times New Roman" panose="02020603050405020304" pitchFamily="18" charset="0"/>
                <a:cs typeface="Times New Roman" panose="02020603050405020304" pitchFamily="18" charset="0"/>
              </a:rPr>
              <a:t>Wireless Mesh Node by Ryu Controller</a:t>
            </a:r>
          </a:p>
        </p:txBody>
      </p:sp>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t="24340" b="25371"/>
          <a:stretch/>
        </p:blipFill>
        <p:spPr>
          <a:xfrm>
            <a:off x="1843290" y="2575781"/>
            <a:ext cx="774527" cy="578244"/>
          </a:xfrm>
          <a:prstGeom prst="rect">
            <a:avLst/>
          </a:prstGeom>
        </p:spPr>
      </p:pic>
    </p:spTree>
    <p:extLst>
      <p:ext uri="{BB962C8B-B14F-4D97-AF65-F5344CB8AC3E}">
        <p14:creationId xmlns:p14="http://schemas.microsoft.com/office/powerpoint/2010/main" val="172995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28</a:t>
            </a:fld>
            <a:endParaRPr lang="en-US" dirty="0"/>
          </a:p>
        </p:txBody>
      </p:sp>
      <p:sp>
        <p:nvSpPr>
          <p:cNvPr id="6" name="Title 1">
            <a:extLst>
              <a:ext uri="{FF2B5EF4-FFF2-40B4-BE49-F238E27FC236}">
                <a16:creationId xmlns:a16="http://schemas.microsoft.com/office/drawing/2014/main" xmlns="" id="{A9FA7406-94FD-A24A-B944-EAAE20A9D84F}"/>
              </a:ext>
            </a:extLst>
          </p:cNvPr>
          <p:cNvSpPr txBox="1">
            <a:spLocks/>
          </p:cNvSpPr>
          <p:nvPr/>
        </p:nvSpPr>
        <p:spPr>
          <a:xfrm>
            <a:off x="353152" y="617642"/>
            <a:ext cx="8333648" cy="520004"/>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Rerouting Scenario for Control and Data plane</a:t>
            </a:r>
          </a:p>
        </p:txBody>
      </p:sp>
      <p:cxnSp>
        <p:nvCxnSpPr>
          <p:cNvPr id="523" name="Straight Arrow Connector 522"/>
          <p:cNvCxnSpPr/>
          <p:nvPr/>
        </p:nvCxnSpPr>
        <p:spPr>
          <a:xfrm>
            <a:off x="517463" y="1332012"/>
            <a:ext cx="685187" cy="39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25" name="TextBox 524"/>
          <p:cNvSpPr txBox="1"/>
          <p:nvPr/>
        </p:nvSpPr>
        <p:spPr>
          <a:xfrm>
            <a:off x="1182926" y="1177590"/>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Control Plane</a:t>
            </a:r>
          </a:p>
        </p:txBody>
      </p:sp>
      <p:cxnSp>
        <p:nvCxnSpPr>
          <p:cNvPr id="526" name="Straight Arrow Connector 525"/>
          <p:cNvCxnSpPr/>
          <p:nvPr/>
        </p:nvCxnSpPr>
        <p:spPr>
          <a:xfrm flipH="1" flipV="1">
            <a:off x="2670915" y="1339206"/>
            <a:ext cx="655609" cy="4898"/>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529" name="TextBox 528"/>
          <p:cNvSpPr txBox="1"/>
          <p:nvPr/>
        </p:nvSpPr>
        <p:spPr>
          <a:xfrm>
            <a:off x="3339731" y="1183579"/>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Data Plane</a:t>
            </a:r>
          </a:p>
        </p:txBody>
      </p:sp>
      <p:sp>
        <p:nvSpPr>
          <p:cNvPr id="164" name="Oval 163"/>
          <p:cNvSpPr/>
          <p:nvPr/>
        </p:nvSpPr>
        <p:spPr>
          <a:xfrm>
            <a:off x="1123404" y="206005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165" name="Oval 164"/>
          <p:cNvSpPr/>
          <p:nvPr/>
        </p:nvSpPr>
        <p:spPr>
          <a:xfrm>
            <a:off x="2085701" y="206005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167" name="Oval 166"/>
          <p:cNvSpPr/>
          <p:nvPr/>
        </p:nvSpPr>
        <p:spPr>
          <a:xfrm>
            <a:off x="3047997" y="209449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168" name="Oval 167"/>
          <p:cNvSpPr/>
          <p:nvPr/>
        </p:nvSpPr>
        <p:spPr>
          <a:xfrm>
            <a:off x="1123403" y="319469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169" name="Oval 168"/>
          <p:cNvSpPr/>
          <p:nvPr/>
        </p:nvSpPr>
        <p:spPr>
          <a:xfrm>
            <a:off x="2092233" y="320649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170" name="Oval 169"/>
          <p:cNvSpPr/>
          <p:nvPr/>
        </p:nvSpPr>
        <p:spPr>
          <a:xfrm>
            <a:off x="3061064" y="324111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171" name="Oval 170"/>
          <p:cNvSpPr/>
          <p:nvPr/>
        </p:nvSpPr>
        <p:spPr>
          <a:xfrm>
            <a:off x="313963" y="262532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173" name="Oval 172"/>
          <p:cNvSpPr/>
          <p:nvPr/>
        </p:nvSpPr>
        <p:spPr>
          <a:xfrm>
            <a:off x="3927566" y="259850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174" name="Straight Connector 173"/>
          <p:cNvCxnSpPr>
            <a:stCxn id="170" idx="6"/>
            <a:endCxn id="171" idx="2"/>
          </p:cNvCxnSpPr>
          <p:nvPr/>
        </p:nvCxnSpPr>
        <p:spPr>
          <a:xfrm flipV="1">
            <a:off x="1593667" y="2262528"/>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2545078" y="2262525"/>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1554476" y="342607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2512421" y="340896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78" idx="6"/>
            <a:endCxn id="170" idx="3"/>
          </p:cNvCxnSpPr>
          <p:nvPr/>
        </p:nvCxnSpPr>
        <p:spPr>
          <a:xfrm flipV="1">
            <a:off x="784226" y="2405700"/>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78" idx="6"/>
            <a:endCxn id="174" idx="1"/>
          </p:cNvCxnSpPr>
          <p:nvPr/>
        </p:nvCxnSpPr>
        <p:spPr>
          <a:xfrm>
            <a:off x="784226" y="2827798"/>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73" idx="5"/>
            <a:endCxn id="179" idx="2"/>
          </p:cNvCxnSpPr>
          <p:nvPr/>
        </p:nvCxnSpPr>
        <p:spPr>
          <a:xfrm>
            <a:off x="3449392" y="2440136"/>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a:stCxn id="177" idx="7"/>
            <a:endCxn id="179" idx="2"/>
          </p:cNvCxnSpPr>
          <p:nvPr/>
        </p:nvCxnSpPr>
        <p:spPr>
          <a:xfrm flipV="1">
            <a:off x="3462459" y="2800979"/>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1654624" y="2172868"/>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a:cxnSpLocks/>
          </p:cNvCxnSpPr>
          <p:nvPr/>
        </p:nvCxnSpPr>
        <p:spPr>
          <a:xfrm flipH="1">
            <a:off x="3584255" y="3002949"/>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0" name="Straight Arrow Connector 189"/>
          <p:cNvCxnSpPr/>
          <p:nvPr/>
        </p:nvCxnSpPr>
        <p:spPr>
          <a:xfrm>
            <a:off x="2616922" y="2168512"/>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p:nvPr/>
        </p:nvCxnSpPr>
        <p:spPr>
          <a:xfrm flipV="1">
            <a:off x="780794" y="2386631"/>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p:nvPr/>
        </p:nvCxnSpPr>
        <p:spPr>
          <a:xfrm>
            <a:off x="1635026" y="350780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629985" y="350092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6" name="Straight Arrow Connector 205"/>
          <p:cNvCxnSpPr/>
          <p:nvPr/>
        </p:nvCxnSpPr>
        <p:spPr>
          <a:xfrm>
            <a:off x="754547" y="2970969"/>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175" idx="0"/>
            <a:endCxn id="171" idx="4"/>
          </p:cNvCxnSpPr>
          <p:nvPr/>
        </p:nvCxnSpPr>
        <p:spPr>
          <a:xfrm flipH="1" flipV="1">
            <a:off x="2320833" y="2465002"/>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177" idx="0"/>
            <a:endCxn id="173" idx="4"/>
          </p:cNvCxnSpPr>
          <p:nvPr/>
        </p:nvCxnSpPr>
        <p:spPr>
          <a:xfrm flipH="1" flipV="1">
            <a:off x="3283129" y="2499439"/>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174" idx="0"/>
            <a:endCxn id="170" idx="4"/>
          </p:cNvCxnSpPr>
          <p:nvPr/>
        </p:nvCxnSpPr>
        <p:spPr>
          <a:xfrm flipV="1">
            <a:off x="1358535" y="2465003"/>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24" name="Straight Arrow Connector 223"/>
          <p:cNvCxnSpPr/>
          <p:nvPr/>
        </p:nvCxnSpPr>
        <p:spPr>
          <a:xfrm>
            <a:off x="1631926" y="3300801"/>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25" name="Straight Arrow Connector 224"/>
          <p:cNvCxnSpPr/>
          <p:nvPr/>
        </p:nvCxnSpPr>
        <p:spPr>
          <a:xfrm flipV="1">
            <a:off x="915668" y="2527884"/>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28" name="Straight Arrow Connector 227"/>
          <p:cNvCxnSpPr/>
          <p:nvPr/>
        </p:nvCxnSpPr>
        <p:spPr>
          <a:xfrm flipH="1">
            <a:off x="2623731" y="2401155"/>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29" name="Straight Arrow Connector 228"/>
          <p:cNvCxnSpPr/>
          <p:nvPr/>
        </p:nvCxnSpPr>
        <p:spPr>
          <a:xfrm flipH="1">
            <a:off x="3473703" y="2845085"/>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a:xfrm flipH="1" flipV="1">
            <a:off x="3435136" y="2547632"/>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39" name="Straight Arrow Connector 238"/>
          <p:cNvCxnSpPr/>
          <p:nvPr/>
        </p:nvCxnSpPr>
        <p:spPr>
          <a:xfrm>
            <a:off x="913705" y="2871955"/>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41" name="Oval 240"/>
          <p:cNvSpPr/>
          <p:nvPr/>
        </p:nvSpPr>
        <p:spPr>
          <a:xfrm>
            <a:off x="1119048" y="454122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244" name="Oval 243"/>
          <p:cNvSpPr/>
          <p:nvPr/>
        </p:nvSpPr>
        <p:spPr>
          <a:xfrm>
            <a:off x="2081345" y="454122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252" name="Oval 251"/>
          <p:cNvSpPr/>
          <p:nvPr/>
        </p:nvSpPr>
        <p:spPr>
          <a:xfrm>
            <a:off x="3043641" y="457565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253" name="Oval 252"/>
          <p:cNvSpPr/>
          <p:nvPr/>
        </p:nvSpPr>
        <p:spPr>
          <a:xfrm>
            <a:off x="1119047" y="567586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254" name="Oval 253"/>
          <p:cNvSpPr/>
          <p:nvPr/>
        </p:nvSpPr>
        <p:spPr>
          <a:xfrm>
            <a:off x="2087877" y="568766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255" name="Oval 254"/>
          <p:cNvSpPr/>
          <p:nvPr/>
        </p:nvSpPr>
        <p:spPr>
          <a:xfrm>
            <a:off x="3056708" y="572227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256" name="Oval 255"/>
          <p:cNvSpPr/>
          <p:nvPr/>
        </p:nvSpPr>
        <p:spPr>
          <a:xfrm>
            <a:off x="309607" y="510649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257" name="Oval 256"/>
          <p:cNvSpPr/>
          <p:nvPr/>
        </p:nvSpPr>
        <p:spPr>
          <a:xfrm>
            <a:off x="3923210" y="507967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258" name="Straight Connector 257"/>
          <p:cNvCxnSpPr/>
          <p:nvPr/>
        </p:nvCxnSpPr>
        <p:spPr>
          <a:xfrm flipV="1">
            <a:off x="1589311" y="4743695"/>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2540722" y="474369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1550120" y="590723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2508065" y="589013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flipV="1">
            <a:off x="779870" y="4886867"/>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779870" y="5308965"/>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3445036" y="4921303"/>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flipV="1">
            <a:off x="3458103" y="5282146"/>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p:nvPr/>
        </p:nvCxnSpPr>
        <p:spPr>
          <a:xfrm>
            <a:off x="1650268" y="465403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8" name="Straight Arrow Connector 267"/>
          <p:cNvCxnSpPr/>
          <p:nvPr/>
        </p:nvCxnSpPr>
        <p:spPr>
          <a:xfrm>
            <a:off x="3548737" y="4882322"/>
            <a:ext cx="378026" cy="28277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9" name="Straight Arrow Connector 268"/>
          <p:cNvCxnSpPr/>
          <p:nvPr/>
        </p:nvCxnSpPr>
        <p:spPr>
          <a:xfrm>
            <a:off x="2612566" y="464967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0" name="Straight Arrow Connector 269"/>
          <p:cNvCxnSpPr/>
          <p:nvPr/>
        </p:nvCxnSpPr>
        <p:spPr>
          <a:xfrm flipV="1">
            <a:off x="776438" y="4867798"/>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2" name="Straight Arrow Connector 271"/>
          <p:cNvCxnSpPr/>
          <p:nvPr/>
        </p:nvCxnSpPr>
        <p:spPr>
          <a:xfrm>
            <a:off x="1591481" y="598897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3" name="Straight Arrow Connector 272"/>
          <p:cNvCxnSpPr/>
          <p:nvPr/>
        </p:nvCxnSpPr>
        <p:spPr>
          <a:xfrm>
            <a:off x="2625629" y="598209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4" name="Straight Arrow Connector 273"/>
          <p:cNvCxnSpPr/>
          <p:nvPr/>
        </p:nvCxnSpPr>
        <p:spPr>
          <a:xfrm>
            <a:off x="750191" y="5452136"/>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flipH="1" flipV="1">
            <a:off x="2316477" y="4946169"/>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flipH="1" flipV="1">
            <a:off x="3278773" y="4980606"/>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V="1">
            <a:off x="1354179" y="4946170"/>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78" name="Straight Arrow Connector 277"/>
          <p:cNvCxnSpPr/>
          <p:nvPr/>
        </p:nvCxnSpPr>
        <p:spPr>
          <a:xfrm>
            <a:off x="1627570" y="5808569"/>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79" name="Straight Arrow Connector 278"/>
          <p:cNvCxnSpPr/>
          <p:nvPr/>
        </p:nvCxnSpPr>
        <p:spPr>
          <a:xfrm flipV="1">
            <a:off x="911312" y="5009051"/>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80" name="Straight Arrow Connector 279"/>
          <p:cNvCxnSpPr/>
          <p:nvPr/>
        </p:nvCxnSpPr>
        <p:spPr>
          <a:xfrm flipH="1">
            <a:off x="2619375" y="4824741"/>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81" name="Straight Arrow Connector 280"/>
          <p:cNvCxnSpPr/>
          <p:nvPr/>
        </p:nvCxnSpPr>
        <p:spPr>
          <a:xfrm flipH="1">
            <a:off x="3469347" y="5326252"/>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82" name="Straight Arrow Connector 281"/>
          <p:cNvCxnSpPr/>
          <p:nvPr/>
        </p:nvCxnSpPr>
        <p:spPr>
          <a:xfrm flipH="1" flipV="1">
            <a:off x="3430780" y="5028799"/>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83" name="Straight Arrow Connector 282"/>
          <p:cNvCxnSpPr/>
          <p:nvPr/>
        </p:nvCxnSpPr>
        <p:spPr>
          <a:xfrm>
            <a:off x="909349" y="5353122"/>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284" name="Picture 2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60" y="3081991"/>
            <a:ext cx="588086" cy="457575"/>
          </a:xfrm>
          <a:prstGeom prst="rect">
            <a:avLst/>
          </a:prstGeom>
        </p:spPr>
      </p:pic>
      <p:sp>
        <p:nvSpPr>
          <p:cNvPr id="285" name="TextBox 284"/>
          <p:cNvSpPr txBox="1"/>
          <p:nvPr/>
        </p:nvSpPr>
        <p:spPr>
          <a:xfrm>
            <a:off x="243735" y="3539566"/>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pic>
        <p:nvPicPr>
          <p:cNvPr id="286" name="Picture 2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09" y="5577504"/>
            <a:ext cx="588086" cy="457575"/>
          </a:xfrm>
          <a:prstGeom prst="rect">
            <a:avLst/>
          </a:prstGeom>
        </p:spPr>
      </p:pic>
      <p:sp>
        <p:nvSpPr>
          <p:cNvPr id="287" name="TextBox 286"/>
          <p:cNvSpPr txBox="1"/>
          <p:nvPr/>
        </p:nvSpPr>
        <p:spPr>
          <a:xfrm>
            <a:off x="203684" y="6035079"/>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288" name="Oval 287">
            <a:extLst>
              <a:ext uri="{FF2B5EF4-FFF2-40B4-BE49-F238E27FC236}">
                <a16:creationId xmlns="" xmlns:a16="http://schemas.microsoft.com/office/drawing/2014/main" id="{2D99A148-8B10-4C16-BA5D-4CC0DEBAD7BE}"/>
              </a:ext>
            </a:extLst>
          </p:cNvPr>
          <p:cNvSpPr/>
          <p:nvPr/>
        </p:nvSpPr>
        <p:spPr>
          <a:xfrm>
            <a:off x="5659381" y="203679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289" name="Oval 288">
            <a:extLst>
              <a:ext uri="{FF2B5EF4-FFF2-40B4-BE49-F238E27FC236}">
                <a16:creationId xmlns="" xmlns:a16="http://schemas.microsoft.com/office/drawing/2014/main" id="{158A1FBB-4CBB-4CF7-B754-37298E43A72C}"/>
              </a:ext>
            </a:extLst>
          </p:cNvPr>
          <p:cNvSpPr/>
          <p:nvPr/>
        </p:nvSpPr>
        <p:spPr>
          <a:xfrm>
            <a:off x="6621678" y="203679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290" name="Oval 289">
            <a:extLst>
              <a:ext uri="{FF2B5EF4-FFF2-40B4-BE49-F238E27FC236}">
                <a16:creationId xmlns="" xmlns:a16="http://schemas.microsoft.com/office/drawing/2014/main" id="{9CDBA484-F6D7-41ED-8B0F-941FD85007EC}"/>
              </a:ext>
            </a:extLst>
          </p:cNvPr>
          <p:cNvSpPr/>
          <p:nvPr/>
        </p:nvSpPr>
        <p:spPr>
          <a:xfrm>
            <a:off x="7583974" y="207123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291" name="Oval 290">
            <a:extLst>
              <a:ext uri="{FF2B5EF4-FFF2-40B4-BE49-F238E27FC236}">
                <a16:creationId xmlns="" xmlns:a16="http://schemas.microsoft.com/office/drawing/2014/main" id="{361B6F24-5595-4F94-8337-7F3E8700969D}"/>
              </a:ext>
            </a:extLst>
          </p:cNvPr>
          <p:cNvSpPr/>
          <p:nvPr/>
        </p:nvSpPr>
        <p:spPr>
          <a:xfrm>
            <a:off x="6628210" y="3183239"/>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292" name="Oval 291">
            <a:extLst>
              <a:ext uri="{FF2B5EF4-FFF2-40B4-BE49-F238E27FC236}">
                <a16:creationId xmlns="" xmlns:a16="http://schemas.microsoft.com/office/drawing/2014/main" id="{2DCD3A2D-5506-4871-9808-81A62443F267}"/>
              </a:ext>
            </a:extLst>
          </p:cNvPr>
          <p:cNvSpPr/>
          <p:nvPr/>
        </p:nvSpPr>
        <p:spPr>
          <a:xfrm>
            <a:off x="7597041" y="321785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293" name="Oval 292">
            <a:extLst>
              <a:ext uri="{FF2B5EF4-FFF2-40B4-BE49-F238E27FC236}">
                <a16:creationId xmlns="" xmlns:a16="http://schemas.microsoft.com/office/drawing/2014/main" id="{C66FB20A-1B18-461F-9F69-57157B6D6936}"/>
              </a:ext>
            </a:extLst>
          </p:cNvPr>
          <p:cNvSpPr/>
          <p:nvPr/>
        </p:nvSpPr>
        <p:spPr>
          <a:xfrm>
            <a:off x="4849940" y="260206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294" name="Oval 293">
            <a:extLst>
              <a:ext uri="{FF2B5EF4-FFF2-40B4-BE49-F238E27FC236}">
                <a16:creationId xmlns="" xmlns:a16="http://schemas.microsoft.com/office/drawing/2014/main" id="{CD9CA2B8-338B-43DF-9E4D-4C80BF9037EF}"/>
              </a:ext>
            </a:extLst>
          </p:cNvPr>
          <p:cNvSpPr/>
          <p:nvPr/>
        </p:nvSpPr>
        <p:spPr>
          <a:xfrm>
            <a:off x="8463543" y="257524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295" name="Straight Connector 294">
            <a:extLst>
              <a:ext uri="{FF2B5EF4-FFF2-40B4-BE49-F238E27FC236}">
                <a16:creationId xmlns="" xmlns:a16="http://schemas.microsoft.com/office/drawing/2014/main" id="{058527BF-DC20-4F84-834C-5D04AB405BB7}"/>
              </a:ext>
            </a:extLst>
          </p:cNvPr>
          <p:cNvCxnSpPr/>
          <p:nvPr/>
        </p:nvCxnSpPr>
        <p:spPr>
          <a:xfrm flipV="1">
            <a:off x="6129644" y="223927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 xmlns:a16="http://schemas.microsoft.com/office/drawing/2014/main" id="{C719D3DD-A6AA-472C-9E1C-E4AAD4D5A331}"/>
              </a:ext>
            </a:extLst>
          </p:cNvPr>
          <p:cNvCxnSpPr/>
          <p:nvPr/>
        </p:nvCxnSpPr>
        <p:spPr>
          <a:xfrm flipV="1">
            <a:off x="7081055" y="223926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 xmlns:a16="http://schemas.microsoft.com/office/drawing/2014/main" id="{6FDB34F8-208D-412C-B2C1-2D2CA81B47C6}"/>
              </a:ext>
            </a:extLst>
          </p:cNvPr>
          <p:cNvCxnSpPr/>
          <p:nvPr/>
        </p:nvCxnSpPr>
        <p:spPr>
          <a:xfrm flipV="1">
            <a:off x="7048398" y="3385711"/>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 xmlns:a16="http://schemas.microsoft.com/office/drawing/2014/main" id="{4B1007CB-210F-4B10-BF38-691ADA12392B}"/>
              </a:ext>
            </a:extLst>
          </p:cNvPr>
          <p:cNvCxnSpPr/>
          <p:nvPr/>
        </p:nvCxnSpPr>
        <p:spPr>
          <a:xfrm flipV="1">
            <a:off x="5320203" y="2382444"/>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 xmlns:a16="http://schemas.microsoft.com/office/drawing/2014/main" id="{940425AB-2D82-45ED-87F5-7AD16BFA54B5}"/>
              </a:ext>
            </a:extLst>
          </p:cNvPr>
          <p:cNvCxnSpPr/>
          <p:nvPr/>
        </p:nvCxnSpPr>
        <p:spPr>
          <a:xfrm>
            <a:off x="7985369" y="2416880"/>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 xmlns:a16="http://schemas.microsoft.com/office/drawing/2014/main" id="{24AF37A6-B23B-45F4-AA04-2B560F23DE31}"/>
              </a:ext>
            </a:extLst>
          </p:cNvPr>
          <p:cNvCxnSpPr/>
          <p:nvPr/>
        </p:nvCxnSpPr>
        <p:spPr>
          <a:xfrm flipV="1">
            <a:off x="7998436" y="2777723"/>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01" name="Straight Arrow Connector 300">
            <a:extLst>
              <a:ext uri="{FF2B5EF4-FFF2-40B4-BE49-F238E27FC236}">
                <a16:creationId xmlns="" xmlns:a16="http://schemas.microsoft.com/office/drawing/2014/main" id="{87337857-F1DE-433C-B8EA-ABD9D2D10BCC}"/>
              </a:ext>
            </a:extLst>
          </p:cNvPr>
          <p:cNvCxnSpPr/>
          <p:nvPr/>
        </p:nvCxnSpPr>
        <p:spPr>
          <a:xfrm>
            <a:off x="6190601" y="2149612"/>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2" name="Straight Arrow Connector 301">
            <a:extLst>
              <a:ext uri="{FF2B5EF4-FFF2-40B4-BE49-F238E27FC236}">
                <a16:creationId xmlns="" xmlns:a16="http://schemas.microsoft.com/office/drawing/2014/main" id="{7EED091B-9228-478B-B30E-C91A80234B26}"/>
              </a:ext>
            </a:extLst>
          </p:cNvPr>
          <p:cNvCxnSpPr/>
          <p:nvPr/>
        </p:nvCxnSpPr>
        <p:spPr>
          <a:xfrm>
            <a:off x="8089070" y="2377899"/>
            <a:ext cx="378026" cy="28277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a:extLst>
              <a:ext uri="{FF2B5EF4-FFF2-40B4-BE49-F238E27FC236}">
                <a16:creationId xmlns="" xmlns:a16="http://schemas.microsoft.com/office/drawing/2014/main" id="{D3D35EF8-5A5E-4A5A-A9E4-991673EF88B7}"/>
              </a:ext>
            </a:extLst>
          </p:cNvPr>
          <p:cNvCxnSpPr/>
          <p:nvPr/>
        </p:nvCxnSpPr>
        <p:spPr>
          <a:xfrm>
            <a:off x="7152899" y="214525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4" name="Straight Arrow Connector 303">
            <a:extLst>
              <a:ext uri="{FF2B5EF4-FFF2-40B4-BE49-F238E27FC236}">
                <a16:creationId xmlns="" xmlns:a16="http://schemas.microsoft.com/office/drawing/2014/main" id="{42A77AF6-4DA2-4F33-A514-B1312CCE029B}"/>
              </a:ext>
            </a:extLst>
          </p:cNvPr>
          <p:cNvCxnSpPr/>
          <p:nvPr/>
        </p:nvCxnSpPr>
        <p:spPr>
          <a:xfrm flipV="1">
            <a:off x="5316771" y="2363375"/>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5" name="Straight Arrow Connector 304">
            <a:extLst>
              <a:ext uri="{FF2B5EF4-FFF2-40B4-BE49-F238E27FC236}">
                <a16:creationId xmlns="" xmlns:a16="http://schemas.microsoft.com/office/drawing/2014/main" id="{6FC9F64E-1C27-43FA-B2EF-97CD08E49B04}"/>
              </a:ext>
            </a:extLst>
          </p:cNvPr>
          <p:cNvCxnSpPr>
            <a:cxnSpLocks/>
          </p:cNvCxnSpPr>
          <p:nvPr/>
        </p:nvCxnSpPr>
        <p:spPr>
          <a:xfrm>
            <a:off x="6749636" y="2575342"/>
            <a:ext cx="0" cy="53435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a:extLst>
              <a:ext uri="{FF2B5EF4-FFF2-40B4-BE49-F238E27FC236}">
                <a16:creationId xmlns="" xmlns:a16="http://schemas.microsoft.com/office/drawing/2014/main" id="{1FDDDF55-F331-441D-8C37-6E57ACC1B7D8}"/>
              </a:ext>
            </a:extLst>
          </p:cNvPr>
          <p:cNvCxnSpPr>
            <a:cxnSpLocks/>
          </p:cNvCxnSpPr>
          <p:nvPr/>
        </p:nvCxnSpPr>
        <p:spPr>
          <a:xfrm>
            <a:off x="7697184" y="2586292"/>
            <a:ext cx="0" cy="571326"/>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 xmlns:a16="http://schemas.microsoft.com/office/drawing/2014/main" id="{A82D2F5F-7D63-4254-9ADE-38EF866E73AD}"/>
              </a:ext>
            </a:extLst>
          </p:cNvPr>
          <p:cNvCxnSpPr/>
          <p:nvPr/>
        </p:nvCxnSpPr>
        <p:spPr>
          <a:xfrm flipH="1" flipV="1">
            <a:off x="6856810" y="2441746"/>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 xmlns:a16="http://schemas.microsoft.com/office/drawing/2014/main" id="{72507EE6-0EC1-405F-BDD3-9B7294F16A6F}"/>
              </a:ext>
            </a:extLst>
          </p:cNvPr>
          <p:cNvCxnSpPr/>
          <p:nvPr/>
        </p:nvCxnSpPr>
        <p:spPr>
          <a:xfrm flipH="1" flipV="1">
            <a:off x="7819106" y="2476183"/>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09" name="Straight Arrow Connector 308">
            <a:extLst>
              <a:ext uri="{FF2B5EF4-FFF2-40B4-BE49-F238E27FC236}">
                <a16:creationId xmlns="" xmlns:a16="http://schemas.microsoft.com/office/drawing/2014/main" id="{40D31CCB-1961-463B-8D94-735A9627A9D8}"/>
              </a:ext>
            </a:extLst>
          </p:cNvPr>
          <p:cNvCxnSpPr>
            <a:cxnSpLocks/>
          </p:cNvCxnSpPr>
          <p:nvPr/>
        </p:nvCxnSpPr>
        <p:spPr>
          <a:xfrm>
            <a:off x="6965959" y="2541764"/>
            <a:ext cx="0" cy="581792"/>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10" name="Straight Arrow Connector 309">
            <a:extLst>
              <a:ext uri="{FF2B5EF4-FFF2-40B4-BE49-F238E27FC236}">
                <a16:creationId xmlns="" xmlns:a16="http://schemas.microsoft.com/office/drawing/2014/main" id="{F64A2AF6-E260-484F-A98C-E563E9CCD33F}"/>
              </a:ext>
            </a:extLst>
          </p:cNvPr>
          <p:cNvCxnSpPr/>
          <p:nvPr/>
        </p:nvCxnSpPr>
        <p:spPr>
          <a:xfrm flipV="1">
            <a:off x="5451645" y="2504628"/>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11" name="Straight Arrow Connector 310">
            <a:extLst>
              <a:ext uri="{FF2B5EF4-FFF2-40B4-BE49-F238E27FC236}">
                <a16:creationId xmlns="" xmlns:a16="http://schemas.microsoft.com/office/drawing/2014/main" id="{C7083D81-2083-453B-AFA1-CD258B582CC9}"/>
              </a:ext>
            </a:extLst>
          </p:cNvPr>
          <p:cNvCxnSpPr/>
          <p:nvPr/>
        </p:nvCxnSpPr>
        <p:spPr>
          <a:xfrm flipH="1">
            <a:off x="7193744" y="2363375"/>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12" name="Straight Arrow Connector 311">
            <a:extLst>
              <a:ext uri="{FF2B5EF4-FFF2-40B4-BE49-F238E27FC236}">
                <a16:creationId xmlns="" xmlns:a16="http://schemas.microsoft.com/office/drawing/2014/main" id="{4856F24F-4B19-494F-ABD8-BB7041A53A8F}"/>
              </a:ext>
            </a:extLst>
          </p:cNvPr>
          <p:cNvCxnSpPr/>
          <p:nvPr/>
        </p:nvCxnSpPr>
        <p:spPr>
          <a:xfrm flipH="1">
            <a:off x="8009680" y="2821829"/>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13" name="Straight Arrow Connector 312">
            <a:extLst>
              <a:ext uri="{FF2B5EF4-FFF2-40B4-BE49-F238E27FC236}">
                <a16:creationId xmlns="" xmlns:a16="http://schemas.microsoft.com/office/drawing/2014/main" id="{BAD2AB9A-6F03-4920-A293-F8F9FB83F7E8}"/>
              </a:ext>
            </a:extLst>
          </p:cNvPr>
          <p:cNvCxnSpPr/>
          <p:nvPr/>
        </p:nvCxnSpPr>
        <p:spPr>
          <a:xfrm flipH="1" flipV="1">
            <a:off x="7971113" y="2524376"/>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14" name="Picture 313">
            <a:extLst>
              <a:ext uri="{FF2B5EF4-FFF2-40B4-BE49-F238E27FC236}">
                <a16:creationId xmlns="" xmlns:a16="http://schemas.microsoft.com/office/drawing/2014/main" id="{1F62CEBA-BCCE-45C6-85AF-8A042D09D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37" y="3058735"/>
            <a:ext cx="588086" cy="457575"/>
          </a:xfrm>
          <a:prstGeom prst="rect">
            <a:avLst/>
          </a:prstGeom>
        </p:spPr>
      </p:pic>
      <p:sp>
        <p:nvSpPr>
          <p:cNvPr id="315" name="TextBox 314">
            <a:extLst>
              <a:ext uri="{FF2B5EF4-FFF2-40B4-BE49-F238E27FC236}">
                <a16:creationId xmlns="" xmlns:a16="http://schemas.microsoft.com/office/drawing/2014/main" id="{84273E62-84DE-4907-AB65-D7E33C4D29DB}"/>
              </a:ext>
            </a:extLst>
          </p:cNvPr>
          <p:cNvSpPr txBox="1"/>
          <p:nvPr/>
        </p:nvSpPr>
        <p:spPr>
          <a:xfrm>
            <a:off x="4779712" y="3516310"/>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16" name="Oval 315">
            <a:extLst>
              <a:ext uri="{FF2B5EF4-FFF2-40B4-BE49-F238E27FC236}">
                <a16:creationId xmlns="" xmlns:a16="http://schemas.microsoft.com/office/drawing/2014/main" id="{6CF256A9-A1E0-447E-B6E8-5DE4BEA5E6EF}"/>
              </a:ext>
            </a:extLst>
          </p:cNvPr>
          <p:cNvSpPr/>
          <p:nvPr/>
        </p:nvSpPr>
        <p:spPr>
          <a:xfrm>
            <a:off x="5659381" y="458651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17" name="Oval 316">
            <a:extLst>
              <a:ext uri="{FF2B5EF4-FFF2-40B4-BE49-F238E27FC236}">
                <a16:creationId xmlns="" xmlns:a16="http://schemas.microsoft.com/office/drawing/2014/main" id="{2112B4BA-1BE7-4244-B452-16EDC493A221}"/>
              </a:ext>
            </a:extLst>
          </p:cNvPr>
          <p:cNvSpPr/>
          <p:nvPr/>
        </p:nvSpPr>
        <p:spPr>
          <a:xfrm>
            <a:off x="6621678" y="458651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18" name="Oval 317">
            <a:extLst>
              <a:ext uri="{FF2B5EF4-FFF2-40B4-BE49-F238E27FC236}">
                <a16:creationId xmlns="" xmlns:a16="http://schemas.microsoft.com/office/drawing/2014/main" id="{E8DD0EA6-968F-4E9D-A066-509F889BDAB8}"/>
              </a:ext>
            </a:extLst>
          </p:cNvPr>
          <p:cNvSpPr/>
          <p:nvPr/>
        </p:nvSpPr>
        <p:spPr>
          <a:xfrm>
            <a:off x="7583974" y="462095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19" name="Oval 318">
            <a:extLst>
              <a:ext uri="{FF2B5EF4-FFF2-40B4-BE49-F238E27FC236}">
                <a16:creationId xmlns="" xmlns:a16="http://schemas.microsoft.com/office/drawing/2014/main" id="{B0E19A9B-0E9F-41E0-AEBF-2CBE2ACD3231}"/>
              </a:ext>
            </a:extLst>
          </p:cNvPr>
          <p:cNvSpPr/>
          <p:nvPr/>
        </p:nvSpPr>
        <p:spPr>
          <a:xfrm>
            <a:off x="5659380" y="572115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20" name="Oval 319">
            <a:extLst>
              <a:ext uri="{FF2B5EF4-FFF2-40B4-BE49-F238E27FC236}">
                <a16:creationId xmlns="" xmlns:a16="http://schemas.microsoft.com/office/drawing/2014/main" id="{58299350-B3AF-4CF8-BF3C-348516D6495D}"/>
              </a:ext>
            </a:extLst>
          </p:cNvPr>
          <p:cNvSpPr/>
          <p:nvPr/>
        </p:nvSpPr>
        <p:spPr>
          <a:xfrm>
            <a:off x="7597041" y="576757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21" name="Oval 320">
            <a:extLst>
              <a:ext uri="{FF2B5EF4-FFF2-40B4-BE49-F238E27FC236}">
                <a16:creationId xmlns="" xmlns:a16="http://schemas.microsoft.com/office/drawing/2014/main" id="{A76DD426-7455-4AD0-82C2-097106F3266C}"/>
              </a:ext>
            </a:extLst>
          </p:cNvPr>
          <p:cNvSpPr/>
          <p:nvPr/>
        </p:nvSpPr>
        <p:spPr>
          <a:xfrm>
            <a:off x="4849940" y="515178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22" name="Oval 321">
            <a:extLst>
              <a:ext uri="{FF2B5EF4-FFF2-40B4-BE49-F238E27FC236}">
                <a16:creationId xmlns="" xmlns:a16="http://schemas.microsoft.com/office/drawing/2014/main" id="{A31B2C83-5CB4-4F6F-979C-04562D1BF217}"/>
              </a:ext>
            </a:extLst>
          </p:cNvPr>
          <p:cNvSpPr/>
          <p:nvPr/>
        </p:nvSpPr>
        <p:spPr>
          <a:xfrm>
            <a:off x="8463543" y="512496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23" name="Straight Connector 322">
            <a:extLst>
              <a:ext uri="{FF2B5EF4-FFF2-40B4-BE49-F238E27FC236}">
                <a16:creationId xmlns="" xmlns:a16="http://schemas.microsoft.com/office/drawing/2014/main" id="{76CB932D-EA18-4304-AB7A-446E44D5706D}"/>
              </a:ext>
            </a:extLst>
          </p:cNvPr>
          <p:cNvCxnSpPr>
            <a:cxnSpLocks/>
          </p:cNvCxnSpPr>
          <p:nvPr/>
        </p:nvCxnSpPr>
        <p:spPr>
          <a:xfrm flipV="1">
            <a:off x="6129644" y="478899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 xmlns:a16="http://schemas.microsoft.com/office/drawing/2014/main" id="{14ED1968-15E7-4A4A-BD2E-0986A9EA1DFA}"/>
              </a:ext>
            </a:extLst>
          </p:cNvPr>
          <p:cNvCxnSpPr>
            <a:cxnSpLocks/>
          </p:cNvCxnSpPr>
          <p:nvPr/>
        </p:nvCxnSpPr>
        <p:spPr>
          <a:xfrm flipV="1">
            <a:off x="7081055" y="478898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 xmlns:a16="http://schemas.microsoft.com/office/drawing/2014/main" id="{0A95E191-4C51-477E-9412-AFA05237EFBE}"/>
              </a:ext>
            </a:extLst>
          </p:cNvPr>
          <p:cNvCxnSpPr>
            <a:cxnSpLocks/>
          </p:cNvCxnSpPr>
          <p:nvPr/>
        </p:nvCxnSpPr>
        <p:spPr>
          <a:xfrm flipV="1">
            <a:off x="5320203" y="4932162"/>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 xmlns:a16="http://schemas.microsoft.com/office/drawing/2014/main" id="{1BD822D9-F2FB-4CD7-8C3A-F283958F890E}"/>
              </a:ext>
            </a:extLst>
          </p:cNvPr>
          <p:cNvCxnSpPr>
            <a:cxnSpLocks/>
          </p:cNvCxnSpPr>
          <p:nvPr/>
        </p:nvCxnSpPr>
        <p:spPr>
          <a:xfrm>
            <a:off x="5160444" y="5295049"/>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 xmlns:a16="http://schemas.microsoft.com/office/drawing/2014/main" id="{9BBC4768-6FD5-4EEA-9865-2EB3E0A764D1}"/>
              </a:ext>
            </a:extLst>
          </p:cNvPr>
          <p:cNvCxnSpPr>
            <a:cxnSpLocks/>
          </p:cNvCxnSpPr>
          <p:nvPr/>
        </p:nvCxnSpPr>
        <p:spPr>
          <a:xfrm>
            <a:off x="7985369" y="4966598"/>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 xmlns:a16="http://schemas.microsoft.com/office/drawing/2014/main" id="{A388E4A3-319B-4F7B-BB8A-67DC0A470C38}"/>
              </a:ext>
            </a:extLst>
          </p:cNvPr>
          <p:cNvCxnSpPr>
            <a:cxnSpLocks/>
          </p:cNvCxnSpPr>
          <p:nvPr/>
        </p:nvCxnSpPr>
        <p:spPr>
          <a:xfrm flipV="1">
            <a:off x="7998436" y="5327441"/>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9" name="Straight Arrow Connector 328">
            <a:extLst>
              <a:ext uri="{FF2B5EF4-FFF2-40B4-BE49-F238E27FC236}">
                <a16:creationId xmlns="" xmlns:a16="http://schemas.microsoft.com/office/drawing/2014/main" id="{DF7FE2EF-FEBA-4B0F-BD44-1878E1F8E331}"/>
              </a:ext>
            </a:extLst>
          </p:cNvPr>
          <p:cNvCxnSpPr>
            <a:cxnSpLocks/>
          </p:cNvCxnSpPr>
          <p:nvPr/>
        </p:nvCxnSpPr>
        <p:spPr>
          <a:xfrm>
            <a:off x="6190601" y="469933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 xmlns:a16="http://schemas.microsoft.com/office/drawing/2014/main" id="{017826DB-2CC6-4CFD-BAB1-20460AC1C52D}"/>
              </a:ext>
            </a:extLst>
          </p:cNvPr>
          <p:cNvCxnSpPr>
            <a:cxnSpLocks/>
          </p:cNvCxnSpPr>
          <p:nvPr/>
        </p:nvCxnSpPr>
        <p:spPr>
          <a:xfrm>
            <a:off x="8089070" y="4927617"/>
            <a:ext cx="378026" cy="28277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a:extLst>
              <a:ext uri="{FF2B5EF4-FFF2-40B4-BE49-F238E27FC236}">
                <a16:creationId xmlns="" xmlns:a16="http://schemas.microsoft.com/office/drawing/2014/main" id="{8F3B50E0-6866-466D-915F-DA5A4FDC0ECE}"/>
              </a:ext>
            </a:extLst>
          </p:cNvPr>
          <p:cNvCxnSpPr>
            <a:cxnSpLocks/>
          </p:cNvCxnSpPr>
          <p:nvPr/>
        </p:nvCxnSpPr>
        <p:spPr>
          <a:xfrm>
            <a:off x="7152899" y="469497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2" name="Straight Arrow Connector 331">
            <a:extLst>
              <a:ext uri="{FF2B5EF4-FFF2-40B4-BE49-F238E27FC236}">
                <a16:creationId xmlns="" xmlns:a16="http://schemas.microsoft.com/office/drawing/2014/main" id="{12FA1864-DA5C-40FC-89CA-B497067C1B50}"/>
              </a:ext>
            </a:extLst>
          </p:cNvPr>
          <p:cNvCxnSpPr>
            <a:cxnSpLocks/>
          </p:cNvCxnSpPr>
          <p:nvPr/>
        </p:nvCxnSpPr>
        <p:spPr>
          <a:xfrm flipV="1">
            <a:off x="5316771" y="4913093"/>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3" name="Straight Arrow Connector 332">
            <a:extLst>
              <a:ext uri="{FF2B5EF4-FFF2-40B4-BE49-F238E27FC236}">
                <a16:creationId xmlns="" xmlns:a16="http://schemas.microsoft.com/office/drawing/2014/main" id="{8529F725-4710-406F-8888-2E1573C250EA}"/>
              </a:ext>
            </a:extLst>
          </p:cNvPr>
          <p:cNvCxnSpPr>
            <a:cxnSpLocks/>
          </p:cNvCxnSpPr>
          <p:nvPr/>
        </p:nvCxnSpPr>
        <p:spPr>
          <a:xfrm>
            <a:off x="5290524" y="5497431"/>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 xmlns:a16="http://schemas.microsoft.com/office/drawing/2014/main" id="{C78ED9BF-DF61-4822-9AE7-0B2BA635452D}"/>
              </a:ext>
            </a:extLst>
          </p:cNvPr>
          <p:cNvCxnSpPr>
            <a:cxnSpLocks/>
          </p:cNvCxnSpPr>
          <p:nvPr/>
        </p:nvCxnSpPr>
        <p:spPr>
          <a:xfrm flipH="1" flipV="1">
            <a:off x="7819106" y="5025901"/>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 xmlns:a16="http://schemas.microsoft.com/office/drawing/2014/main" id="{5824FA2F-E83E-4F58-B2E2-F8D82003DADB}"/>
              </a:ext>
            </a:extLst>
          </p:cNvPr>
          <p:cNvCxnSpPr>
            <a:cxnSpLocks/>
          </p:cNvCxnSpPr>
          <p:nvPr/>
        </p:nvCxnSpPr>
        <p:spPr>
          <a:xfrm flipV="1">
            <a:off x="5894512" y="4991465"/>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 xmlns:a16="http://schemas.microsoft.com/office/drawing/2014/main" id="{FADCE916-669B-43E3-ADCA-C30E287951F9}"/>
              </a:ext>
            </a:extLst>
          </p:cNvPr>
          <p:cNvCxnSpPr>
            <a:cxnSpLocks/>
          </p:cNvCxnSpPr>
          <p:nvPr/>
        </p:nvCxnSpPr>
        <p:spPr>
          <a:xfrm flipV="1">
            <a:off x="5451645" y="5054346"/>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7" name="Straight Arrow Connector 336">
            <a:extLst>
              <a:ext uri="{FF2B5EF4-FFF2-40B4-BE49-F238E27FC236}">
                <a16:creationId xmlns="" xmlns:a16="http://schemas.microsoft.com/office/drawing/2014/main" id="{62DEF06B-74D1-4F5F-AA39-BF001B48A715}"/>
              </a:ext>
            </a:extLst>
          </p:cNvPr>
          <p:cNvCxnSpPr>
            <a:cxnSpLocks/>
          </p:cNvCxnSpPr>
          <p:nvPr/>
        </p:nvCxnSpPr>
        <p:spPr>
          <a:xfrm flipH="1">
            <a:off x="7172232" y="4913093"/>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 xmlns:a16="http://schemas.microsoft.com/office/drawing/2014/main" id="{519D03E0-40C4-4B91-978B-C29600F6C887}"/>
              </a:ext>
            </a:extLst>
          </p:cNvPr>
          <p:cNvCxnSpPr>
            <a:cxnSpLocks/>
          </p:cNvCxnSpPr>
          <p:nvPr/>
        </p:nvCxnSpPr>
        <p:spPr>
          <a:xfrm flipH="1">
            <a:off x="8009680" y="5371547"/>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9" name="Straight Arrow Connector 338">
            <a:extLst>
              <a:ext uri="{FF2B5EF4-FFF2-40B4-BE49-F238E27FC236}">
                <a16:creationId xmlns="" xmlns:a16="http://schemas.microsoft.com/office/drawing/2014/main" id="{D62C4343-9249-47DC-BD69-B400ECB2CAF4}"/>
              </a:ext>
            </a:extLst>
          </p:cNvPr>
          <p:cNvCxnSpPr>
            <a:cxnSpLocks/>
          </p:cNvCxnSpPr>
          <p:nvPr/>
        </p:nvCxnSpPr>
        <p:spPr>
          <a:xfrm flipH="1" flipV="1">
            <a:off x="7971113" y="5074094"/>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40" name="Straight Arrow Connector 339">
            <a:extLst>
              <a:ext uri="{FF2B5EF4-FFF2-40B4-BE49-F238E27FC236}">
                <a16:creationId xmlns="" xmlns:a16="http://schemas.microsoft.com/office/drawing/2014/main" id="{C5AEC0FD-97D0-4044-8C40-9C3EEB997B16}"/>
              </a:ext>
            </a:extLst>
          </p:cNvPr>
          <p:cNvCxnSpPr>
            <a:cxnSpLocks/>
          </p:cNvCxnSpPr>
          <p:nvPr/>
        </p:nvCxnSpPr>
        <p:spPr>
          <a:xfrm>
            <a:off x="5449682" y="5398417"/>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41" name="Picture 340">
            <a:extLst>
              <a:ext uri="{FF2B5EF4-FFF2-40B4-BE49-F238E27FC236}">
                <a16:creationId xmlns="" xmlns:a16="http://schemas.microsoft.com/office/drawing/2014/main" id="{A24B6328-DBB0-45D7-92EE-24AAE57FB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37" y="5608453"/>
            <a:ext cx="588086" cy="457575"/>
          </a:xfrm>
          <a:prstGeom prst="rect">
            <a:avLst/>
          </a:prstGeom>
        </p:spPr>
      </p:pic>
      <p:sp>
        <p:nvSpPr>
          <p:cNvPr id="342" name="TextBox 341">
            <a:extLst>
              <a:ext uri="{FF2B5EF4-FFF2-40B4-BE49-F238E27FC236}">
                <a16:creationId xmlns="" xmlns:a16="http://schemas.microsoft.com/office/drawing/2014/main" id="{14866A96-D61E-426B-9F94-2927302708FA}"/>
              </a:ext>
            </a:extLst>
          </p:cNvPr>
          <p:cNvSpPr txBox="1"/>
          <p:nvPr/>
        </p:nvSpPr>
        <p:spPr>
          <a:xfrm>
            <a:off x="523158" y="3894049"/>
            <a:ext cx="2920418"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2’s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cxnSp>
        <p:nvCxnSpPr>
          <p:cNvPr id="343" name="Straight Arrow Connector 342">
            <a:extLst>
              <a:ext uri="{FF2B5EF4-FFF2-40B4-BE49-F238E27FC236}">
                <a16:creationId xmlns="" xmlns:a16="http://schemas.microsoft.com/office/drawing/2014/main" id="{ED1618CC-4C61-4375-85E0-6FC16CF8FC01}"/>
              </a:ext>
            </a:extLst>
          </p:cNvPr>
          <p:cNvCxnSpPr>
            <a:cxnSpLocks/>
          </p:cNvCxnSpPr>
          <p:nvPr/>
        </p:nvCxnSpPr>
        <p:spPr>
          <a:xfrm>
            <a:off x="7697184" y="5090567"/>
            <a:ext cx="0" cy="571326"/>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44" name="TextBox 343">
            <a:extLst>
              <a:ext uri="{FF2B5EF4-FFF2-40B4-BE49-F238E27FC236}">
                <a16:creationId xmlns="" xmlns:a16="http://schemas.microsoft.com/office/drawing/2014/main" id="{280C90F7-6464-4B35-9A13-5DFD9739115B}"/>
              </a:ext>
            </a:extLst>
          </p:cNvPr>
          <p:cNvSpPr txBox="1"/>
          <p:nvPr/>
        </p:nvSpPr>
        <p:spPr>
          <a:xfrm>
            <a:off x="475177" y="1552595"/>
            <a:ext cx="2803596"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1’s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1242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29</a:t>
            </a:fld>
            <a:endParaRPr lang="en-US" dirty="0"/>
          </a:p>
        </p:txBody>
      </p:sp>
      <p:cxnSp>
        <p:nvCxnSpPr>
          <p:cNvPr id="234" name="Straight Arrow Connector 233"/>
          <p:cNvCxnSpPr/>
          <p:nvPr/>
        </p:nvCxnSpPr>
        <p:spPr>
          <a:xfrm>
            <a:off x="517463" y="874810"/>
            <a:ext cx="685187" cy="39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5" name="TextBox 234"/>
          <p:cNvSpPr txBox="1"/>
          <p:nvPr/>
        </p:nvSpPr>
        <p:spPr>
          <a:xfrm>
            <a:off x="1182926" y="720388"/>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Control Plane</a:t>
            </a:r>
          </a:p>
        </p:txBody>
      </p:sp>
      <p:cxnSp>
        <p:nvCxnSpPr>
          <p:cNvPr id="236" name="Straight Arrow Connector 235"/>
          <p:cNvCxnSpPr/>
          <p:nvPr/>
        </p:nvCxnSpPr>
        <p:spPr>
          <a:xfrm flipH="1" flipV="1">
            <a:off x="2694066" y="863324"/>
            <a:ext cx="655609" cy="4898"/>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37" name="TextBox 236"/>
          <p:cNvSpPr txBox="1"/>
          <p:nvPr/>
        </p:nvSpPr>
        <p:spPr>
          <a:xfrm>
            <a:off x="3435136" y="726341"/>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Data Plane</a:t>
            </a:r>
          </a:p>
        </p:txBody>
      </p:sp>
      <p:sp>
        <p:nvSpPr>
          <p:cNvPr id="270" name="TextBox 269">
            <a:extLst>
              <a:ext uri="{FF2B5EF4-FFF2-40B4-BE49-F238E27FC236}">
                <a16:creationId xmlns="" xmlns:a16="http://schemas.microsoft.com/office/drawing/2014/main" id="{C5EDA096-DD63-4420-A399-0BD463A67D66}"/>
              </a:ext>
            </a:extLst>
          </p:cNvPr>
          <p:cNvSpPr txBox="1"/>
          <p:nvPr/>
        </p:nvSpPr>
        <p:spPr>
          <a:xfrm>
            <a:off x="338017" y="1065894"/>
            <a:ext cx="2640311"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3’s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271" name="TextBox 270">
            <a:extLst>
              <a:ext uri="{FF2B5EF4-FFF2-40B4-BE49-F238E27FC236}">
                <a16:creationId xmlns="" xmlns:a16="http://schemas.microsoft.com/office/drawing/2014/main" id="{FC3D7B16-C72F-487C-A5D5-3E8FC91E72DC}"/>
              </a:ext>
            </a:extLst>
          </p:cNvPr>
          <p:cNvSpPr txBox="1"/>
          <p:nvPr/>
        </p:nvSpPr>
        <p:spPr>
          <a:xfrm>
            <a:off x="415161" y="3719981"/>
            <a:ext cx="2635017"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4’s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272" name="Oval 271">
            <a:extLst>
              <a:ext uri="{FF2B5EF4-FFF2-40B4-BE49-F238E27FC236}">
                <a16:creationId xmlns="" xmlns:a16="http://schemas.microsoft.com/office/drawing/2014/main" id="{9FE7AE39-5A36-48A3-AE7A-730837233BF9}"/>
              </a:ext>
            </a:extLst>
          </p:cNvPr>
          <p:cNvSpPr/>
          <p:nvPr/>
        </p:nvSpPr>
        <p:spPr>
          <a:xfrm>
            <a:off x="1112518" y="183671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273" name="Oval 272">
            <a:extLst>
              <a:ext uri="{FF2B5EF4-FFF2-40B4-BE49-F238E27FC236}">
                <a16:creationId xmlns="" xmlns:a16="http://schemas.microsoft.com/office/drawing/2014/main" id="{E6485A1F-2835-4FF6-AEC4-0CEE3629651B}"/>
              </a:ext>
            </a:extLst>
          </p:cNvPr>
          <p:cNvSpPr/>
          <p:nvPr/>
        </p:nvSpPr>
        <p:spPr>
          <a:xfrm>
            <a:off x="2074815" y="183671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274" name="Oval 273">
            <a:extLst>
              <a:ext uri="{FF2B5EF4-FFF2-40B4-BE49-F238E27FC236}">
                <a16:creationId xmlns="" xmlns:a16="http://schemas.microsoft.com/office/drawing/2014/main" id="{53249BA7-A356-486D-8836-D89490E05798}"/>
              </a:ext>
            </a:extLst>
          </p:cNvPr>
          <p:cNvSpPr/>
          <p:nvPr/>
        </p:nvSpPr>
        <p:spPr>
          <a:xfrm>
            <a:off x="3037111" y="187115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275" name="Oval 274">
            <a:extLst>
              <a:ext uri="{FF2B5EF4-FFF2-40B4-BE49-F238E27FC236}">
                <a16:creationId xmlns="" xmlns:a16="http://schemas.microsoft.com/office/drawing/2014/main" id="{EBA43881-DF5F-4068-B9C0-14A543F78D95}"/>
              </a:ext>
            </a:extLst>
          </p:cNvPr>
          <p:cNvSpPr/>
          <p:nvPr/>
        </p:nvSpPr>
        <p:spPr>
          <a:xfrm>
            <a:off x="1112517" y="297135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276" name="Oval 275">
            <a:extLst>
              <a:ext uri="{FF2B5EF4-FFF2-40B4-BE49-F238E27FC236}">
                <a16:creationId xmlns="" xmlns:a16="http://schemas.microsoft.com/office/drawing/2014/main" id="{18BABBC1-B534-4980-A777-A2C432BDFA5F}"/>
              </a:ext>
            </a:extLst>
          </p:cNvPr>
          <p:cNvSpPr/>
          <p:nvPr/>
        </p:nvSpPr>
        <p:spPr>
          <a:xfrm>
            <a:off x="2081347" y="298315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277" name="Oval 276">
            <a:extLst>
              <a:ext uri="{FF2B5EF4-FFF2-40B4-BE49-F238E27FC236}">
                <a16:creationId xmlns="" xmlns:a16="http://schemas.microsoft.com/office/drawing/2014/main" id="{2EBF1173-BB1E-4F8B-82EF-240C920637AC}"/>
              </a:ext>
            </a:extLst>
          </p:cNvPr>
          <p:cNvSpPr/>
          <p:nvPr/>
        </p:nvSpPr>
        <p:spPr>
          <a:xfrm>
            <a:off x="3050178" y="301777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278" name="Oval 277">
            <a:extLst>
              <a:ext uri="{FF2B5EF4-FFF2-40B4-BE49-F238E27FC236}">
                <a16:creationId xmlns="" xmlns:a16="http://schemas.microsoft.com/office/drawing/2014/main" id="{01E3D748-CAB6-46D1-BAEC-0B1497FE2FA6}"/>
              </a:ext>
            </a:extLst>
          </p:cNvPr>
          <p:cNvSpPr/>
          <p:nvPr/>
        </p:nvSpPr>
        <p:spPr>
          <a:xfrm>
            <a:off x="303077" y="240198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279" name="Oval 278">
            <a:extLst>
              <a:ext uri="{FF2B5EF4-FFF2-40B4-BE49-F238E27FC236}">
                <a16:creationId xmlns="" xmlns:a16="http://schemas.microsoft.com/office/drawing/2014/main" id="{B939746B-788A-4939-895F-42DCE1CE09A3}"/>
              </a:ext>
            </a:extLst>
          </p:cNvPr>
          <p:cNvSpPr/>
          <p:nvPr/>
        </p:nvSpPr>
        <p:spPr>
          <a:xfrm>
            <a:off x="3916680" y="237516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280" name="Straight Connector 279">
            <a:extLst>
              <a:ext uri="{FF2B5EF4-FFF2-40B4-BE49-F238E27FC236}">
                <a16:creationId xmlns="" xmlns:a16="http://schemas.microsoft.com/office/drawing/2014/main" id="{A889FC18-EEEF-46A2-B749-A80305FB404B}"/>
              </a:ext>
            </a:extLst>
          </p:cNvPr>
          <p:cNvCxnSpPr>
            <a:stCxn id="272" idx="6"/>
            <a:endCxn id="273" idx="2"/>
          </p:cNvCxnSpPr>
          <p:nvPr/>
        </p:nvCxnSpPr>
        <p:spPr>
          <a:xfrm flipV="1">
            <a:off x="1582781" y="203919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 xmlns:a16="http://schemas.microsoft.com/office/drawing/2014/main" id="{18973A05-F029-493F-A288-12A33B5596F5}"/>
              </a:ext>
            </a:extLst>
          </p:cNvPr>
          <p:cNvCxnSpPr/>
          <p:nvPr/>
        </p:nvCxnSpPr>
        <p:spPr>
          <a:xfrm flipV="1">
            <a:off x="2534192" y="203918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 xmlns:a16="http://schemas.microsoft.com/office/drawing/2014/main" id="{AA2D5AA0-4D57-4F52-9AC2-BFB5ACB88ED7}"/>
              </a:ext>
            </a:extLst>
          </p:cNvPr>
          <p:cNvCxnSpPr/>
          <p:nvPr/>
        </p:nvCxnSpPr>
        <p:spPr>
          <a:xfrm flipV="1">
            <a:off x="1543590" y="320273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 xmlns:a16="http://schemas.microsoft.com/office/drawing/2014/main" id="{8058D8CD-490D-4F86-A300-4CE6FC113844}"/>
              </a:ext>
            </a:extLst>
          </p:cNvPr>
          <p:cNvCxnSpPr/>
          <p:nvPr/>
        </p:nvCxnSpPr>
        <p:spPr>
          <a:xfrm flipV="1">
            <a:off x="2501535" y="318562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 xmlns:a16="http://schemas.microsoft.com/office/drawing/2014/main" id="{111D935E-02A5-41F2-ACEF-563E4A5AEB7A}"/>
              </a:ext>
            </a:extLst>
          </p:cNvPr>
          <p:cNvCxnSpPr>
            <a:stCxn id="278" idx="6"/>
            <a:endCxn id="272" idx="3"/>
          </p:cNvCxnSpPr>
          <p:nvPr/>
        </p:nvCxnSpPr>
        <p:spPr>
          <a:xfrm flipV="1">
            <a:off x="773340" y="2182362"/>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 xmlns:a16="http://schemas.microsoft.com/office/drawing/2014/main" id="{06B710EF-87C9-4D6A-8AD1-32D567125E1F}"/>
              </a:ext>
            </a:extLst>
          </p:cNvPr>
          <p:cNvCxnSpPr>
            <a:stCxn id="278" idx="6"/>
            <a:endCxn id="275" idx="1"/>
          </p:cNvCxnSpPr>
          <p:nvPr/>
        </p:nvCxnSpPr>
        <p:spPr>
          <a:xfrm>
            <a:off x="773340" y="2604460"/>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 xmlns:a16="http://schemas.microsoft.com/office/drawing/2014/main" id="{7FEB07D6-5D59-4DBA-8B2A-E5EDF64A169D}"/>
              </a:ext>
            </a:extLst>
          </p:cNvPr>
          <p:cNvCxnSpPr>
            <a:stCxn id="274" idx="5"/>
            <a:endCxn id="279" idx="2"/>
          </p:cNvCxnSpPr>
          <p:nvPr/>
        </p:nvCxnSpPr>
        <p:spPr>
          <a:xfrm>
            <a:off x="3438506" y="2216798"/>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 xmlns:a16="http://schemas.microsoft.com/office/drawing/2014/main" id="{7773C38A-9700-4176-899B-828AF52C49D3}"/>
              </a:ext>
            </a:extLst>
          </p:cNvPr>
          <p:cNvCxnSpPr>
            <a:stCxn id="277" idx="7"/>
            <a:endCxn id="279" idx="2"/>
          </p:cNvCxnSpPr>
          <p:nvPr/>
        </p:nvCxnSpPr>
        <p:spPr>
          <a:xfrm flipV="1">
            <a:off x="3451573" y="2577641"/>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 xmlns:a16="http://schemas.microsoft.com/office/drawing/2014/main" id="{06C9D320-BAE9-4533-BF48-DCF336219C3B}"/>
              </a:ext>
            </a:extLst>
          </p:cNvPr>
          <p:cNvCxnSpPr/>
          <p:nvPr/>
        </p:nvCxnSpPr>
        <p:spPr>
          <a:xfrm>
            <a:off x="1643738" y="194953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 xmlns:a16="http://schemas.microsoft.com/office/drawing/2014/main" id="{B5B49AA1-41A8-4434-A218-F6814CC442A2}"/>
              </a:ext>
            </a:extLst>
          </p:cNvPr>
          <p:cNvCxnSpPr>
            <a:cxnSpLocks/>
          </p:cNvCxnSpPr>
          <p:nvPr/>
        </p:nvCxnSpPr>
        <p:spPr>
          <a:xfrm flipH="1">
            <a:off x="3573369" y="2779611"/>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0" name="Straight Arrow Connector 289">
            <a:extLst>
              <a:ext uri="{FF2B5EF4-FFF2-40B4-BE49-F238E27FC236}">
                <a16:creationId xmlns="" xmlns:a16="http://schemas.microsoft.com/office/drawing/2014/main" id="{2D99C8CD-6C99-4ED4-86A8-917537C93A8D}"/>
              </a:ext>
            </a:extLst>
          </p:cNvPr>
          <p:cNvCxnSpPr/>
          <p:nvPr/>
        </p:nvCxnSpPr>
        <p:spPr>
          <a:xfrm>
            <a:off x="2606036" y="194517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1" name="Straight Arrow Connector 290">
            <a:extLst>
              <a:ext uri="{FF2B5EF4-FFF2-40B4-BE49-F238E27FC236}">
                <a16:creationId xmlns="" xmlns:a16="http://schemas.microsoft.com/office/drawing/2014/main" id="{815FB27C-EFA1-4173-BAD5-CE94B1EBFCB4}"/>
              </a:ext>
            </a:extLst>
          </p:cNvPr>
          <p:cNvCxnSpPr/>
          <p:nvPr/>
        </p:nvCxnSpPr>
        <p:spPr>
          <a:xfrm flipV="1">
            <a:off x="769908" y="2163293"/>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 xmlns:a16="http://schemas.microsoft.com/office/drawing/2014/main" id="{1B2795CA-774A-4505-96F5-A87D5C9C1D19}"/>
              </a:ext>
            </a:extLst>
          </p:cNvPr>
          <p:cNvCxnSpPr/>
          <p:nvPr/>
        </p:nvCxnSpPr>
        <p:spPr>
          <a:xfrm>
            <a:off x="1624140" y="328446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 xmlns:a16="http://schemas.microsoft.com/office/drawing/2014/main" id="{E4447746-AC93-4FAA-B487-793E35C189BD}"/>
              </a:ext>
            </a:extLst>
          </p:cNvPr>
          <p:cNvCxnSpPr/>
          <p:nvPr/>
        </p:nvCxnSpPr>
        <p:spPr>
          <a:xfrm>
            <a:off x="2619099" y="327758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4" name="Straight Arrow Connector 293">
            <a:extLst>
              <a:ext uri="{FF2B5EF4-FFF2-40B4-BE49-F238E27FC236}">
                <a16:creationId xmlns="" xmlns:a16="http://schemas.microsoft.com/office/drawing/2014/main" id="{E5CA0E37-00AA-4D70-A158-8290A19D7CB4}"/>
              </a:ext>
            </a:extLst>
          </p:cNvPr>
          <p:cNvCxnSpPr/>
          <p:nvPr/>
        </p:nvCxnSpPr>
        <p:spPr>
          <a:xfrm>
            <a:off x="743661" y="2747631"/>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 xmlns:a16="http://schemas.microsoft.com/office/drawing/2014/main" id="{8FE4FA38-62F2-4A13-84BB-97591603ADA0}"/>
              </a:ext>
            </a:extLst>
          </p:cNvPr>
          <p:cNvCxnSpPr>
            <a:stCxn id="276" idx="0"/>
            <a:endCxn id="273" idx="4"/>
          </p:cNvCxnSpPr>
          <p:nvPr/>
        </p:nvCxnSpPr>
        <p:spPr>
          <a:xfrm flipH="1" flipV="1">
            <a:off x="2309947" y="2241664"/>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 xmlns:a16="http://schemas.microsoft.com/office/drawing/2014/main" id="{C976DBEC-669B-4199-BBA5-1C45385BCFC9}"/>
              </a:ext>
            </a:extLst>
          </p:cNvPr>
          <p:cNvCxnSpPr>
            <a:stCxn id="277" idx="0"/>
            <a:endCxn id="274" idx="4"/>
          </p:cNvCxnSpPr>
          <p:nvPr/>
        </p:nvCxnSpPr>
        <p:spPr>
          <a:xfrm flipH="1" flipV="1">
            <a:off x="3272243" y="2276101"/>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 xmlns:a16="http://schemas.microsoft.com/office/drawing/2014/main" id="{E035DD62-6928-4194-9AFD-C5BBC2BCFE4D}"/>
              </a:ext>
            </a:extLst>
          </p:cNvPr>
          <p:cNvCxnSpPr>
            <a:stCxn id="275" idx="0"/>
            <a:endCxn id="272" idx="4"/>
          </p:cNvCxnSpPr>
          <p:nvPr/>
        </p:nvCxnSpPr>
        <p:spPr>
          <a:xfrm flipV="1">
            <a:off x="1347649" y="2241665"/>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 xmlns:a16="http://schemas.microsoft.com/office/drawing/2014/main" id="{D3B6B72D-75E9-4845-BBB9-0C6494A8823A}"/>
              </a:ext>
            </a:extLst>
          </p:cNvPr>
          <p:cNvCxnSpPr/>
          <p:nvPr/>
        </p:nvCxnSpPr>
        <p:spPr>
          <a:xfrm>
            <a:off x="1621040" y="3077463"/>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9" name="Straight Arrow Connector 298">
            <a:extLst>
              <a:ext uri="{FF2B5EF4-FFF2-40B4-BE49-F238E27FC236}">
                <a16:creationId xmlns="" xmlns:a16="http://schemas.microsoft.com/office/drawing/2014/main" id="{A3C45E11-17E1-421D-A928-4A7899F447F0}"/>
              </a:ext>
            </a:extLst>
          </p:cNvPr>
          <p:cNvCxnSpPr/>
          <p:nvPr/>
        </p:nvCxnSpPr>
        <p:spPr>
          <a:xfrm flipV="1">
            <a:off x="904782" y="2304546"/>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0" name="Straight Arrow Connector 299">
            <a:extLst>
              <a:ext uri="{FF2B5EF4-FFF2-40B4-BE49-F238E27FC236}">
                <a16:creationId xmlns="" xmlns:a16="http://schemas.microsoft.com/office/drawing/2014/main" id="{292554D6-F749-44B7-B92C-E861BA263A23}"/>
              </a:ext>
            </a:extLst>
          </p:cNvPr>
          <p:cNvCxnSpPr/>
          <p:nvPr/>
        </p:nvCxnSpPr>
        <p:spPr>
          <a:xfrm flipH="1">
            <a:off x="2612845" y="2177817"/>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1" name="Straight Arrow Connector 300">
            <a:extLst>
              <a:ext uri="{FF2B5EF4-FFF2-40B4-BE49-F238E27FC236}">
                <a16:creationId xmlns="" xmlns:a16="http://schemas.microsoft.com/office/drawing/2014/main" id="{3942E4C7-9F99-43B3-A84E-9E20430ECC62}"/>
              </a:ext>
            </a:extLst>
          </p:cNvPr>
          <p:cNvCxnSpPr/>
          <p:nvPr/>
        </p:nvCxnSpPr>
        <p:spPr>
          <a:xfrm flipH="1">
            <a:off x="3462817" y="2621747"/>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2" name="Straight Arrow Connector 301">
            <a:extLst>
              <a:ext uri="{FF2B5EF4-FFF2-40B4-BE49-F238E27FC236}">
                <a16:creationId xmlns="" xmlns:a16="http://schemas.microsoft.com/office/drawing/2014/main" id="{B906A02B-2726-4B6F-BD75-11C746DE4C4E}"/>
              </a:ext>
            </a:extLst>
          </p:cNvPr>
          <p:cNvCxnSpPr/>
          <p:nvPr/>
        </p:nvCxnSpPr>
        <p:spPr>
          <a:xfrm flipH="1" flipV="1">
            <a:off x="3424250" y="2324294"/>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3" name="Straight Arrow Connector 302">
            <a:extLst>
              <a:ext uri="{FF2B5EF4-FFF2-40B4-BE49-F238E27FC236}">
                <a16:creationId xmlns="" xmlns:a16="http://schemas.microsoft.com/office/drawing/2014/main" id="{45EB3AAD-D4DF-4CFF-AAB3-F73F2471EC2E}"/>
              </a:ext>
            </a:extLst>
          </p:cNvPr>
          <p:cNvCxnSpPr/>
          <p:nvPr/>
        </p:nvCxnSpPr>
        <p:spPr>
          <a:xfrm>
            <a:off x="902819" y="2648617"/>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04" name="Picture 303">
            <a:extLst>
              <a:ext uri="{FF2B5EF4-FFF2-40B4-BE49-F238E27FC236}">
                <a16:creationId xmlns="" xmlns:a16="http://schemas.microsoft.com/office/drawing/2014/main" id="{AD4F1E07-612F-42F5-A45F-D615C1689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74" y="2858653"/>
            <a:ext cx="588086" cy="457575"/>
          </a:xfrm>
          <a:prstGeom prst="rect">
            <a:avLst/>
          </a:prstGeom>
        </p:spPr>
      </p:pic>
      <p:sp>
        <p:nvSpPr>
          <p:cNvPr id="305" name="TextBox 304">
            <a:extLst>
              <a:ext uri="{FF2B5EF4-FFF2-40B4-BE49-F238E27FC236}">
                <a16:creationId xmlns="" xmlns:a16="http://schemas.microsoft.com/office/drawing/2014/main" id="{D60EACC4-B137-4EDF-A61C-3E808B7F2577}"/>
              </a:ext>
            </a:extLst>
          </p:cNvPr>
          <p:cNvSpPr txBox="1"/>
          <p:nvPr/>
        </p:nvSpPr>
        <p:spPr>
          <a:xfrm>
            <a:off x="232849" y="3316228"/>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06" name="Oval 305">
            <a:extLst>
              <a:ext uri="{FF2B5EF4-FFF2-40B4-BE49-F238E27FC236}">
                <a16:creationId xmlns="" xmlns:a16="http://schemas.microsoft.com/office/drawing/2014/main" id="{051F85AA-2424-409B-96BB-370FDA4F0D59}"/>
              </a:ext>
            </a:extLst>
          </p:cNvPr>
          <p:cNvSpPr/>
          <p:nvPr/>
        </p:nvSpPr>
        <p:spPr>
          <a:xfrm>
            <a:off x="1079861" y="447607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07" name="Oval 306">
            <a:extLst>
              <a:ext uri="{FF2B5EF4-FFF2-40B4-BE49-F238E27FC236}">
                <a16:creationId xmlns="" xmlns:a16="http://schemas.microsoft.com/office/drawing/2014/main" id="{D6ABAC7F-610E-4E44-B652-2D43C1F27A05}"/>
              </a:ext>
            </a:extLst>
          </p:cNvPr>
          <p:cNvSpPr/>
          <p:nvPr/>
        </p:nvSpPr>
        <p:spPr>
          <a:xfrm>
            <a:off x="2042158" y="447607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08" name="Oval 307">
            <a:extLst>
              <a:ext uri="{FF2B5EF4-FFF2-40B4-BE49-F238E27FC236}">
                <a16:creationId xmlns="" xmlns:a16="http://schemas.microsoft.com/office/drawing/2014/main" id="{7DB1BFA4-E8C0-47F6-BBEC-F19986933157}"/>
              </a:ext>
            </a:extLst>
          </p:cNvPr>
          <p:cNvSpPr/>
          <p:nvPr/>
        </p:nvSpPr>
        <p:spPr>
          <a:xfrm>
            <a:off x="3004454" y="451051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09" name="Oval 308">
            <a:extLst>
              <a:ext uri="{FF2B5EF4-FFF2-40B4-BE49-F238E27FC236}">
                <a16:creationId xmlns="" xmlns:a16="http://schemas.microsoft.com/office/drawing/2014/main" id="{27FAAC8E-AFD0-47E3-92A2-3D2F8FB53454}"/>
              </a:ext>
            </a:extLst>
          </p:cNvPr>
          <p:cNvSpPr/>
          <p:nvPr/>
        </p:nvSpPr>
        <p:spPr>
          <a:xfrm>
            <a:off x="1079860" y="561071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10" name="Oval 309">
            <a:extLst>
              <a:ext uri="{FF2B5EF4-FFF2-40B4-BE49-F238E27FC236}">
                <a16:creationId xmlns="" xmlns:a16="http://schemas.microsoft.com/office/drawing/2014/main" id="{EFD84E94-FC5A-4940-BF60-E79F4BA6A812}"/>
              </a:ext>
            </a:extLst>
          </p:cNvPr>
          <p:cNvSpPr/>
          <p:nvPr/>
        </p:nvSpPr>
        <p:spPr>
          <a:xfrm>
            <a:off x="2048690" y="562251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11" name="Oval 310">
            <a:extLst>
              <a:ext uri="{FF2B5EF4-FFF2-40B4-BE49-F238E27FC236}">
                <a16:creationId xmlns="" xmlns:a16="http://schemas.microsoft.com/office/drawing/2014/main" id="{A44B3A3E-056F-487A-88D2-82E03E0C95C5}"/>
              </a:ext>
            </a:extLst>
          </p:cNvPr>
          <p:cNvSpPr/>
          <p:nvPr/>
        </p:nvSpPr>
        <p:spPr>
          <a:xfrm>
            <a:off x="3017521" y="565713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12" name="Oval 311">
            <a:extLst>
              <a:ext uri="{FF2B5EF4-FFF2-40B4-BE49-F238E27FC236}">
                <a16:creationId xmlns="" xmlns:a16="http://schemas.microsoft.com/office/drawing/2014/main" id="{87F864CD-1B16-4558-B9B6-EF3EBA543ED3}"/>
              </a:ext>
            </a:extLst>
          </p:cNvPr>
          <p:cNvSpPr/>
          <p:nvPr/>
        </p:nvSpPr>
        <p:spPr>
          <a:xfrm>
            <a:off x="270420" y="504134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13" name="Oval 312">
            <a:extLst>
              <a:ext uri="{FF2B5EF4-FFF2-40B4-BE49-F238E27FC236}">
                <a16:creationId xmlns="" xmlns:a16="http://schemas.microsoft.com/office/drawing/2014/main" id="{89843659-51BE-4AAA-8275-7258DAD5D02D}"/>
              </a:ext>
            </a:extLst>
          </p:cNvPr>
          <p:cNvSpPr/>
          <p:nvPr/>
        </p:nvSpPr>
        <p:spPr>
          <a:xfrm>
            <a:off x="3884023" y="501452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14" name="Straight Connector 313">
            <a:extLst>
              <a:ext uri="{FF2B5EF4-FFF2-40B4-BE49-F238E27FC236}">
                <a16:creationId xmlns="" xmlns:a16="http://schemas.microsoft.com/office/drawing/2014/main" id="{5F36A0C8-D4F8-4858-8FAA-B14120B60F26}"/>
              </a:ext>
            </a:extLst>
          </p:cNvPr>
          <p:cNvCxnSpPr>
            <a:stCxn id="306" idx="6"/>
            <a:endCxn id="307" idx="2"/>
          </p:cNvCxnSpPr>
          <p:nvPr/>
        </p:nvCxnSpPr>
        <p:spPr>
          <a:xfrm flipV="1">
            <a:off x="1550124" y="467854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 xmlns:a16="http://schemas.microsoft.com/office/drawing/2014/main" id="{780D8920-C888-473A-812E-D85782C6DCC6}"/>
              </a:ext>
            </a:extLst>
          </p:cNvPr>
          <p:cNvCxnSpPr/>
          <p:nvPr/>
        </p:nvCxnSpPr>
        <p:spPr>
          <a:xfrm flipV="1">
            <a:off x="2501535" y="4678546"/>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a:extLst>
              <a:ext uri="{FF2B5EF4-FFF2-40B4-BE49-F238E27FC236}">
                <a16:creationId xmlns="" xmlns:a16="http://schemas.microsoft.com/office/drawing/2014/main" id="{7C0E589A-DF81-4BD7-89BF-D810AC9D8D86}"/>
              </a:ext>
            </a:extLst>
          </p:cNvPr>
          <p:cNvCxnSpPr/>
          <p:nvPr/>
        </p:nvCxnSpPr>
        <p:spPr>
          <a:xfrm flipV="1">
            <a:off x="1510933" y="5842093"/>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7" name="Straight Connector 316">
            <a:extLst>
              <a:ext uri="{FF2B5EF4-FFF2-40B4-BE49-F238E27FC236}">
                <a16:creationId xmlns="" xmlns:a16="http://schemas.microsoft.com/office/drawing/2014/main" id="{F670CFE9-B113-46FE-BA43-0ADC226F6EE2}"/>
              </a:ext>
            </a:extLst>
          </p:cNvPr>
          <p:cNvCxnSpPr/>
          <p:nvPr/>
        </p:nvCxnSpPr>
        <p:spPr>
          <a:xfrm flipV="1">
            <a:off x="2468878" y="5824988"/>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 xmlns:a16="http://schemas.microsoft.com/office/drawing/2014/main" id="{448BA6FE-286C-4A43-BC6F-78DD66A68BF5}"/>
              </a:ext>
            </a:extLst>
          </p:cNvPr>
          <p:cNvCxnSpPr>
            <a:stCxn id="312" idx="6"/>
            <a:endCxn id="306" idx="3"/>
          </p:cNvCxnSpPr>
          <p:nvPr/>
        </p:nvCxnSpPr>
        <p:spPr>
          <a:xfrm flipV="1">
            <a:off x="740683" y="4821721"/>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a:extLst>
              <a:ext uri="{FF2B5EF4-FFF2-40B4-BE49-F238E27FC236}">
                <a16:creationId xmlns="" xmlns:a16="http://schemas.microsoft.com/office/drawing/2014/main" id="{826EE813-DF4A-44C5-BEE0-0C71AF6C57E4}"/>
              </a:ext>
            </a:extLst>
          </p:cNvPr>
          <p:cNvCxnSpPr>
            <a:stCxn id="312" idx="6"/>
            <a:endCxn id="309" idx="1"/>
          </p:cNvCxnSpPr>
          <p:nvPr/>
        </p:nvCxnSpPr>
        <p:spPr>
          <a:xfrm>
            <a:off x="740683" y="5243819"/>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0" name="Straight Connector 319">
            <a:extLst>
              <a:ext uri="{FF2B5EF4-FFF2-40B4-BE49-F238E27FC236}">
                <a16:creationId xmlns="" xmlns:a16="http://schemas.microsoft.com/office/drawing/2014/main" id="{20CD1BA7-33EF-45D7-B739-C5BC338A4239}"/>
              </a:ext>
            </a:extLst>
          </p:cNvPr>
          <p:cNvCxnSpPr>
            <a:stCxn id="308" idx="5"/>
            <a:endCxn id="313" idx="2"/>
          </p:cNvCxnSpPr>
          <p:nvPr/>
        </p:nvCxnSpPr>
        <p:spPr>
          <a:xfrm>
            <a:off x="3405849" y="4856157"/>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 xmlns:a16="http://schemas.microsoft.com/office/drawing/2014/main" id="{6F596D3B-9052-400C-9BE7-4A11BD6ABEAB}"/>
              </a:ext>
            </a:extLst>
          </p:cNvPr>
          <p:cNvCxnSpPr>
            <a:stCxn id="311" idx="7"/>
            <a:endCxn id="313" idx="2"/>
          </p:cNvCxnSpPr>
          <p:nvPr/>
        </p:nvCxnSpPr>
        <p:spPr>
          <a:xfrm flipV="1">
            <a:off x="3418916" y="5217000"/>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Arrow Connector 321">
            <a:extLst>
              <a:ext uri="{FF2B5EF4-FFF2-40B4-BE49-F238E27FC236}">
                <a16:creationId xmlns="" xmlns:a16="http://schemas.microsoft.com/office/drawing/2014/main" id="{DEA29584-D9EB-4BD9-A647-11AD9DF4388D}"/>
              </a:ext>
            </a:extLst>
          </p:cNvPr>
          <p:cNvCxnSpPr/>
          <p:nvPr/>
        </p:nvCxnSpPr>
        <p:spPr>
          <a:xfrm>
            <a:off x="1611081" y="458888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3" name="Straight Arrow Connector 322">
            <a:extLst>
              <a:ext uri="{FF2B5EF4-FFF2-40B4-BE49-F238E27FC236}">
                <a16:creationId xmlns="" xmlns:a16="http://schemas.microsoft.com/office/drawing/2014/main" id="{FFB9A751-649B-4F35-8CC4-09090FA2B810}"/>
              </a:ext>
            </a:extLst>
          </p:cNvPr>
          <p:cNvCxnSpPr>
            <a:cxnSpLocks/>
          </p:cNvCxnSpPr>
          <p:nvPr/>
        </p:nvCxnSpPr>
        <p:spPr>
          <a:xfrm flipH="1">
            <a:off x="3540712" y="5418970"/>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4" name="Straight Arrow Connector 323">
            <a:extLst>
              <a:ext uri="{FF2B5EF4-FFF2-40B4-BE49-F238E27FC236}">
                <a16:creationId xmlns="" xmlns:a16="http://schemas.microsoft.com/office/drawing/2014/main" id="{04FAE349-9DBE-4838-B257-9BE9C143102F}"/>
              </a:ext>
            </a:extLst>
          </p:cNvPr>
          <p:cNvCxnSpPr/>
          <p:nvPr/>
        </p:nvCxnSpPr>
        <p:spPr>
          <a:xfrm>
            <a:off x="2573379" y="4584533"/>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a:extLst>
              <a:ext uri="{FF2B5EF4-FFF2-40B4-BE49-F238E27FC236}">
                <a16:creationId xmlns="" xmlns:a16="http://schemas.microsoft.com/office/drawing/2014/main" id="{D6A64623-BBA8-4BB2-AE11-FEE65646E863}"/>
              </a:ext>
            </a:extLst>
          </p:cNvPr>
          <p:cNvCxnSpPr/>
          <p:nvPr/>
        </p:nvCxnSpPr>
        <p:spPr>
          <a:xfrm flipV="1">
            <a:off x="737251" y="4802652"/>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6" name="Straight Arrow Connector 325">
            <a:extLst>
              <a:ext uri="{FF2B5EF4-FFF2-40B4-BE49-F238E27FC236}">
                <a16:creationId xmlns="" xmlns:a16="http://schemas.microsoft.com/office/drawing/2014/main" id="{5C3F421F-812E-43CC-A2DA-710E6F23EB31}"/>
              </a:ext>
            </a:extLst>
          </p:cNvPr>
          <p:cNvCxnSpPr/>
          <p:nvPr/>
        </p:nvCxnSpPr>
        <p:spPr>
          <a:xfrm>
            <a:off x="1591483" y="592382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7" name="Straight Arrow Connector 326">
            <a:extLst>
              <a:ext uri="{FF2B5EF4-FFF2-40B4-BE49-F238E27FC236}">
                <a16:creationId xmlns="" xmlns:a16="http://schemas.microsoft.com/office/drawing/2014/main" id="{1E6AE6EB-BBC8-4D48-BA66-A5B99E9714F5}"/>
              </a:ext>
            </a:extLst>
          </p:cNvPr>
          <p:cNvCxnSpPr/>
          <p:nvPr/>
        </p:nvCxnSpPr>
        <p:spPr>
          <a:xfrm>
            <a:off x="2586442" y="591694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a:extLst>
              <a:ext uri="{FF2B5EF4-FFF2-40B4-BE49-F238E27FC236}">
                <a16:creationId xmlns="" xmlns:a16="http://schemas.microsoft.com/office/drawing/2014/main" id="{1C87DD2A-2278-40F1-A721-F27AE6079652}"/>
              </a:ext>
            </a:extLst>
          </p:cNvPr>
          <p:cNvCxnSpPr/>
          <p:nvPr/>
        </p:nvCxnSpPr>
        <p:spPr>
          <a:xfrm>
            <a:off x="711004" y="5386990"/>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 xmlns:a16="http://schemas.microsoft.com/office/drawing/2014/main" id="{89593B7E-1A1A-4484-87AE-FEF9B4ECF6D4}"/>
              </a:ext>
            </a:extLst>
          </p:cNvPr>
          <p:cNvCxnSpPr>
            <a:stCxn id="310" idx="0"/>
            <a:endCxn id="307" idx="4"/>
          </p:cNvCxnSpPr>
          <p:nvPr/>
        </p:nvCxnSpPr>
        <p:spPr>
          <a:xfrm flipH="1" flipV="1">
            <a:off x="2277290" y="4881023"/>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 xmlns:a16="http://schemas.microsoft.com/office/drawing/2014/main" id="{89BF5094-76BA-4D74-9B16-0C81DF1FBA3B}"/>
              </a:ext>
            </a:extLst>
          </p:cNvPr>
          <p:cNvCxnSpPr>
            <a:stCxn id="311" idx="0"/>
            <a:endCxn id="308" idx="4"/>
          </p:cNvCxnSpPr>
          <p:nvPr/>
        </p:nvCxnSpPr>
        <p:spPr>
          <a:xfrm flipH="1" flipV="1">
            <a:off x="3239586" y="4915460"/>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 xmlns:a16="http://schemas.microsoft.com/office/drawing/2014/main" id="{09A4E6DA-1848-45F7-BE88-8E99982859C5}"/>
              </a:ext>
            </a:extLst>
          </p:cNvPr>
          <p:cNvCxnSpPr>
            <a:stCxn id="309" idx="0"/>
            <a:endCxn id="306" idx="4"/>
          </p:cNvCxnSpPr>
          <p:nvPr/>
        </p:nvCxnSpPr>
        <p:spPr>
          <a:xfrm flipV="1">
            <a:off x="1314992" y="4881024"/>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2" name="Straight Arrow Connector 331">
            <a:extLst>
              <a:ext uri="{FF2B5EF4-FFF2-40B4-BE49-F238E27FC236}">
                <a16:creationId xmlns="" xmlns:a16="http://schemas.microsoft.com/office/drawing/2014/main" id="{79BA93EE-5582-4D0B-A611-F5B78C10CA38}"/>
              </a:ext>
            </a:extLst>
          </p:cNvPr>
          <p:cNvCxnSpPr/>
          <p:nvPr/>
        </p:nvCxnSpPr>
        <p:spPr>
          <a:xfrm>
            <a:off x="1588383" y="5716822"/>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3" name="Straight Arrow Connector 332">
            <a:extLst>
              <a:ext uri="{FF2B5EF4-FFF2-40B4-BE49-F238E27FC236}">
                <a16:creationId xmlns="" xmlns:a16="http://schemas.microsoft.com/office/drawing/2014/main" id="{FC09F350-9600-4929-B3DF-5B3F5EE4860F}"/>
              </a:ext>
            </a:extLst>
          </p:cNvPr>
          <p:cNvCxnSpPr/>
          <p:nvPr/>
        </p:nvCxnSpPr>
        <p:spPr>
          <a:xfrm flipV="1">
            <a:off x="872125" y="4943905"/>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 xmlns:a16="http://schemas.microsoft.com/office/drawing/2014/main" id="{CE12619F-A7E7-4338-A558-161367E9EEFC}"/>
              </a:ext>
            </a:extLst>
          </p:cNvPr>
          <p:cNvCxnSpPr/>
          <p:nvPr/>
        </p:nvCxnSpPr>
        <p:spPr>
          <a:xfrm flipH="1">
            <a:off x="2580188" y="4817176"/>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 xmlns:a16="http://schemas.microsoft.com/office/drawing/2014/main" id="{34AC5235-3D72-48D5-A14D-498EC2D06BE1}"/>
              </a:ext>
            </a:extLst>
          </p:cNvPr>
          <p:cNvCxnSpPr/>
          <p:nvPr/>
        </p:nvCxnSpPr>
        <p:spPr>
          <a:xfrm flipH="1">
            <a:off x="3430160" y="5261106"/>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 xmlns:a16="http://schemas.microsoft.com/office/drawing/2014/main" id="{04908D6A-B8D0-49CD-A6FA-2EE6AFB39C8E}"/>
              </a:ext>
            </a:extLst>
          </p:cNvPr>
          <p:cNvCxnSpPr/>
          <p:nvPr/>
        </p:nvCxnSpPr>
        <p:spPr>
          <a:xfrm flipH="1" flipV="1">
            <a:off x="3391593" y="4963653"/>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7" name="Straight Arrow Connector 336">
            <a:extLst>
              <a:ext uri="{FF2B5EF4-FFF2-40B4-BE49-F238E27FC236}">
                <a16:creationId xmlns="" xmlns:a16="http://schemas.microsoft.com/office/drawing/2014/main" id="{3FC9E058-D290-462E-835B-D46650CA18AB}"/>
              </a:ext>
            </a:extLst>
          </p:cNvPr>
          <p:cNvCxnSpPr/>
          <p:nvPr/>
        </p:nvCxnSpPr>
        <p:spPr>
          <a:xfrm>
            <a:off x="870162" y="5287976"/>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38" name="Picture 337">
            <a:extLst>
              <a:ext uri="{FF2B5EF4-FFF2-40B4-BE49-F238E27FC236}">
                <a16:creationId xmlns="" xmlns:a16="http://schemas.microsoft.com/office/drawing/2014/main" id="{4A7EDC8F-19B5-49C5-AEFE-7BC33DCE7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17" y="5498012"/>
            <a:ext cx="588086" cy="457575"/>
          </a:xfrm>
          <a:prstGeom prst="rect">
            <a:avLst/>
          </a:prstGeom>
        </p:spPr>
      </p:pic>
      <p:sp>
        <p:nvSpPr>
          <p:cNvPr id="339" name="TextBox 338">
            <a:extLst>
              <a:ext uri="{FF2B5EF4-FFF2-40B4-BE49-F238E27FC236}">
                <a16:creationId xmlns="" xmlns:a16="http://schemas.microsoft.com/office/drawing/2014/main" id="{427B24FF-392F-4BA7-BC4B-8B71D09C7240}"/>
              </a:ext>
            </a:extLst>
          </p:cNvPr>
          <p:cNvSpPr txBox="1"/>
          <p:nvPr/>
        </p:nvSpPr>
        <p:spPr>
          <a:xfrm>
            <a:off x="200192" y="5955587"/>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40" name="Oval 339">
            <a:extLst>
              <a:ext uri="{FF2B5EF4-FFF2-40B4-BE49-F238E27FC236}">
                <a16:creationId xmlns="" xmlns:a16="http://schemas.microsoft.com/office/drawing/2014/main" id="{7375288A-F90E-4969-BB9D-1F952AF273C2}"/>
              </a:ext>
            </a:extLst>
          </p:cNvPr>
          <p:cNvSpPr/>
          <p:nvPr/>
        </p:nvSpPr>
        <p:spPr>
          <a:xfrm>
            <a:off x="5683516" y="174705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41" name="Oval 340">
            <a:extLst>
              <a:ext uri="{FF2B5EF4-FFF2-40B4-BE49-F238E27FC236}">
                <a16:creationId xmlns="" xmlns:a16="http://schemas.microsoft.com/office/drawing/2014/main" id="{C5593CE2-9EB2-48E2-A077-ED1312B39D83}"/>
              </a:ext>
            </a:extLst>
          </p:cNvPr>
          <p:cNvSpPr/>
          <p:nvPr/>
        </p:nvSpPr>
        <p:spPr>
          <a:xfrm>
            <a:off x="6645813" y="174705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42" name="Oval 341">
            <a:extLst>
              <a:ext uri="{FF2B5EF4-FFF2-40B4-BE49-F238E27FC236}">
                <a16:creationId xmlns="" xmlns:a16="http://schemas.microsoft.com/office/drawing/2014/main" id="{260BAE93-029A-4C7E-B505-6AD32999D7CF}"/>
              </a:ext>
            </a:extLst>
          </p:cNvPr>
          <p:cNvSpPr/>
          <p:nvPr/>
        </p:nvSpPr>
        <p:spPr>
          <a:xfrm>
            <a:off x="7608109" y="178149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43" name="Oval 342">
            <a:extLst>
              <a:ext uri="{FF2B5EF4-FFF2-40B4-BE49-F238E27FC236}">
                <a16:creationId xmlns="" xmlns:a16="http://schemas.microsoft.com/office/drawing/2014/main" id="{5530AFE0-420A-4449-BB48-27C43D56599B}"/>
              </a:ext>
            </a:extLst>
          </p:cNvPr>
          <p:cNvSpPr/>
          <p:nvPr/>
        </p:nvSpPr>
        <p:spPr>
          <a:xfrm>
            <a:off x="5683515" y="288169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44" name="Oval 343">
            <a:extLst>
              <a:ext uri="{FF2B5EF4-FFF2-40B4-BE49-F238E27FC236}">
                <a16:creationId xmlns="" xmlns:a16="http://schemas.microsoft.com/office/drawing/2014/main" id="{FE31E686-2F7E-45E4-92B8-607421C775E8}"/>
              </a:ext>
            </a:extLst>
          </p:cNvPr>
          <p:cNvSpPr/>
          <p:nvPr/>
        </p:nvSpPr>
        <p:spPr>
          <a:xfrm>
            <a:off x="6652345" y="289349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46" name="Oval 345">
            <a:extLst>
              <a:ext uri="{FF2B5EF4-FFF2-40B4-BE49-F238E27FC236}">
                <a16:creationId xmlns="" xmlns:a16="http://schemas.microsoft.com/office/drawing/2014/main" id="{57F73613-4F64-4EBD-A6E8-5C6AFE07417C}"/>
              </a:ext>
            </a:extLst>
          </p:cNvPr>
          <p:cNvSpPr/>
          <p:nvPr/>
        </p:nvSpPr>
        <p:spPr>
          <a:xfrm>
            <a:off x="4874075" y="231232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47" name="Oval 346">
            <a:extLst>
              <a:ext uri="{FF2B5EF4-FFF2-40B4-BE49-F238E27FC236}">
                <a16:creationId xmlns="" xmlns:a16="http://schemas.microsoft.com/office/drawing/2014/main" id="{F5AFE651-39F9-493B-8708-4ADE5E2536CD}"/>
              </a:ext>
            </a:extLst>
          </p:cNvPr>
          <p:cNvSpPr/>
          <p:nvPr/>
        </p:nvSpPr>
        <p:spPr>
          <a:xfrm>
            <a:off x="8487678" y="228550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48" name="Straight Connector 347">
            <a:extLst>
              <a:ext uri="{FF2B5EF4-FFF2-40B4-BE49-F238E27FC236}">
                <a16:creationId xmlns="" xmlns:a16="http://schemas.microsoft.com/office/drawing/2014/main" id="{151C5CEB-7C75-434E-85C3-197F1D21EBED}"/>
              </a:ext>
            </a:extLst>
          </p:cNvPr>
          <p:cNvCxnSpPr>
            <a:stCxn id="340" idx="6"/>
            <a:endCxn id="341" idx="2"/>
          </p:cNvCxnSpPr>
          <p:nvPr/>
        </p:nvCxnSpPr>
        <p:spPr>
          <a:xfrm flipV="1">
            <a:off x="6153779" y="194953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 xmlns:a16="http://schemas.microsoft.com/office/drawing/2014/main" id="{C20FB94B-28A7-4916-96FD-2751D557201D}"/>
              </a:ext>
            </a:extLst>
          </p:cNvPr>
          <p:cNvCxnSpPr/>
          <p:nvPr/>
        </p:nvCxnSpPr>
        <p:spPr>
          <a:xfrm flipV="1">
            <a:off x="7105190" y="194952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 xmlns:a16="http://schemas.microsoft.com/office/drawing/2014/main" id="{7028E994-85F1-41A8-9B4B-531631700F6B}"/>
              </a:ext>
            </a:extLst>
          </p:cNvPr>
          <p:cNvCxnSpPr/>
          <p:nvPr/>
        </p:nvCxnSpPr>
        <p:spPr>
          <a:xfrm flipV="1">
            <a:off x="6114588" y="311307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 xmlns:a16="http://schemas.microsoft.com/office/drawing/2014/main" id="{A2543A73-0627-40F8-A400-0C6F2C4FC062}"/>
              </a:ext>
            </a:extLst>
          </p:cNvPr>
          <p:cNvCxnSpPr>
            <a:stCxn id="346" idx="6"/>
            <a:endCxn id="340" idx="3"/>
          </p:cNvCxnSpPr>
          <p:nvPr/>
        </p:nvCxnSpPr>
        <p:spPr>
          <a:xfrm flipV="1">
            <a:off x="5344338" y="2092702"/>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 xmlns:a16="http://schemas.microsoft.com/office/drawing/2014/main" id="{25B5631B-D9E3-4CF3-B496-80666B7F8D44}"/>
              </a:ext>
            </a:extLst>
          </p:cNvPr>
          <p:cNvCxnSpPr>
            <a:stCxn id="346" idx="6"/>
            <a:endCxn id="343" idx="1"/>
          </p:cNvCxnSpPr>
          <p:nvPr/>
        </p:nvCxnSpPr>
        <p:spPr>
          <a:xfrm>
            <a:off x="5344338" y="2514800"/>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 xmlns:a16="http://schemas.microsoft.com/office/drawing/2014/main" id="{3EE0E3C7-8433-4F1F-906D-39FB8FBDF66B}"/>
              </a:ext>
            </a:extLst>
          </p:cNvPr>
          <p:cNvCxnSpPr>
            <a:stCxn id="342" idx="5"/>
            <a:endCxn id="347" idx="2"/>
          </p:cNvCxnSpPr>
          <p:nvPr/>
        </p:nvCxnSpPr>
        <p:spPr>
          <a:xfrm>
            <a:off x="8009504" y="2127138"/>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Arrow Connector 355">
            <a:extLst>
              <a:ext uri="{FF2B5EF4-FFF2-40B4-BE49-F238E27FC236}">
                <a16:creationId xmlns="" xmlns:a16="http://schemas.microsoft.com/office/drawing/2014/main" id="{26BCE331-7B25-4370-A066-E8680F40A3D4}"/>
              </a:ext>
            </a:extLst>
          </p:cNvPr>
          <p:cNvCxnSpPr/>
          <p:nvPr/>
        </p:nvCxnSpPr>
        <p:spPr>
          <a:xfrm>
            <a:off x="6214736" y="185987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8" name="Straight Arrow Connector 357">
            <a:extLst>
              <a:ext uri="{FF2B5EF4-FFF2-40B4-BE49-F238E27FC236}">
                <a16:creationId xmlns="" xmlns:a16="http://schemas.microsoft.com/office/drawing/2014/main" id="{DD2EA498-9664-4E3D-AEA0-D50B0652622E}"/>
              </a:ext>
            </a:extLst>
          </p:cNvPr>
          <p:cNvCxnSpPr/>
          <p:nvPr/>
        </p:nvCxnSpPr>
        <p:spPr>
          <a:xfrm>
            <a:off x="7177034" y="185551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9" name="Straight Arrow Connector 358">
            <a:extLst>
              <a:ext uri="{FF2B5EF4-FFF2-40B4-BE49-F238E27FC236}">
                <a16:creationId xmlns="" xmlns:a16="http://schemas.microsoft.com/office/drawing/2014/main" id="{2F7D1A1A-573B-4EE5-9314-586A0906A6D4}"/>
              </a:ext>
            </a:extLst>
          </p:cNvPr>
          <p:cNvCxnSpPr/>
          <p:nvPr/>
        </p:nvCxnSpPr>
        <p:spPr>
          <a:xfrm flipV="1">
            <a:off x="5340906" y="2073633"/>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 xmlns:a16="http://schemas.microsoft.com/office/drawing/2014/main" id="{B5E6F71D-791A-4D5A-9A67-F7D5DC597485}"/>
              </a:ext>
            </a:extLst>
          </p:cNvPr>
          <p:cNvCxnSpPr/>
          <p:nvPr/>
        </p:nvCxnSpPr>
        <p:spPr>
          <a:xfrm>
            <a:off x="6195138" y="319480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2" name="Straight Arrow Connector 361">
            <a:extLst>
              <a:ext uri="{FF2B5EF4-FFF2-40B4-BE49-F238E27FC236}">
                <a16:creationId xmlns="" xmlns:a16="http://schemas.microsoft.com/office/drawing/2014/main" id="{D3F48200-7CC9-418B-9F66-4BF32575712D}"/>
              </a:ext>
            </a:extLst>
          </p:cNvPr>
          <p:cNvCxnSpPr/>
          <p:nvPr/>
        </p:nvCxnSpPr>
        <p:spPr>
          <a:xfrm>
            <a:off x="5314659" y="2657971"/>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 xmlns:a16="http://schemas.microsoft.com/office/drawing/2014/main" id="{F991C681-C2A2-4799-AEE0-6AB48DAB6D02}"/>
              </a:ext>
            </a:extLst>
          </p:cNvPr>
          <p:cNvCxnSpPr>
            <a:stCxn id="344" idx="0"/>
            <a:endCxn id="341" idx="4"/>
          </p:cNvCxnSpPr>
          <p:nvPr/>
        </p:nvCxnSpPr>
        <p:spPr>
          <a:xfrm flipH="1" flipV="1">
            <a:off x="6880945" y="2152004"/>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 xmlns:a16="http://schemas.microsoft.com/office/drawing/2014/main" id="{A24CA1D9-253D-4B6B-819C-EFA477F09FE1}"/>
              </a:ext>
            </a:extLst>
          </p:cNvPr>
          <p:cNvCxnSpPr>
            <a:stCxn id="343" idx="0"/>
            <a:endCxn id="340" idx="4"/>
          </p:cNvCxnSpPr>
          <p:nvPr/>
        </p:nvCxnSpPr>
        <p:spPr>
          <a:xfrm flipV="1">
            <a:off x="5918647" y="2152005"/>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6" name="Straight Arrow Connector 365">
            <a:extLst>
              <a:ext uri="{FF2B5EF4-FFF2-40B4-BE49-F238E27FC236}">
                <a16:creationId xmlns="" xmlns:a16="http://schemas.microsoft.com/office/drawing/2014/main" id="{9E33CE2D-8F9D-49E0-9741-EC3EED9556F4}"/>
              </a:ext>
            </a:extLst>
          </p:cNvPr>
          <p:cNvCxnSpPr/>
          <p:nvPr/>
        </p:nvCxnSpPr>
        <p:spPr>
          <a:xfrm>
            <a:off x="6192038" y="2987803"/>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7" name="Straight Arrow Connector 366">
            <a:extLst>
              <a:ext uri="{FF2B5EF4-FFF2-40B4-BE49-F238E27FC236}">
                <a16:creationId xmlns="" xmlns:a16="http://schemas.microsoft.com/office/drawing/2014/main" id="{A5003511-564B-4429-8296-892AC53DBC23}"/>
              </a:ext>
            </a:extLst>
          </p:cNvPr>
          <p:cNvCxnSpPr/>
          <p:nvPr/>
        </p:nvCxnSpPr>
        <p:spPr>
          <a:xfrm flipV="1">
            <a:off x="5475780" y="2214886"/>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8" name="Straight Arrow Connector 367">
            <a:extLst>
              <a:ext uri="{FF2B5EF4-FFF2-40B4-BE49-F238E27FC236}">
                <a16:creationId xmlns="" xmlns:a16="http://schemas.microsoft.com/office/drawing/2014/main" id="{C9D45BC5-15E9-4CB0-B9F6-544CD6A1436A}"/>
              </a:ext>
            </a:extLst>
          </p:cNvPr>
          <p:cNvCxnSpPr/>
          <p:nvPr/>
        </p:nvCxnSpPr>
        <p:spPr>
          <a:xfrm flipH="1">
            <a:off x="7183843" y="2088157"/>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 xmlns:a16="http://schemas.microsoft.com/office/drawing/2014/main" id="{BEA36B04-542F-409D-8F38-08BC4201DA0A}"/>
              </a:ext>
            </a:extLst>
          </p:cNvPr>
          <p:cNvCxnSpPr/>
          <p:nvPr/>
        </p:nvCxnSpPr>
        <p:spPr>
          <a:xfrm flipH="1" flipV="1">
            <a:off x="8022958" y="2248489"/>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1" name="Straight Arrow Connector 370">
            <a:extLst>
              <a:ext uri="{FF2B5EF4-FFF2-40B4-BE49-F238E27FC236}">
                <a16:creationId xmlns="" xmlns:a16="http://schemas.microsoft.com/office/drawing/2014/main" id="{9DE14E69-DB2C-46CE-8CEE-27A094C27EE8}"/>
              </a:ext>
            </a:extLst>
          </p:cNvPr>
          <p:cNvCxnSpPr/>
          <p:nvPr/>
        </p:nvCxnSpPr>
        <p:spPr>
          <a:xfrm>
            <a:off x="5473817" y="2558957"/>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72" name="Picture 371">
            <a:extLst>
              <a:ext uri="{FF2B5EF4-FFF2-40B4-BE49-F238E27FC236}">
                <a16:creationId xmlns="" xmlns:a16="http://schemas.microsoft.com/office/drawing/2014/main" id="{1E91D7CD-CFCC-4681-9DEB-F1F1BB9D4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272" y="2768993"/>
            <a:ext cx="588086" cy="457575"/>
          </a:xfrm>
          <a:prstGeom prst="rect">
            <a:avLst/>
          </a:prstGeom>
        </p:spPr>
      </p:pic>
      <p:sp>
        <p:nvSpPr>
          <p:cNvPr id="373" name="TextBox 372">
            <a:extLst>
              <a:ext uri="{FF2B5EF4-FFF2-40B4-BE49-F238E27FC236}">
                <a16:creationId xmlns="" xmlns:a16="http://schemas.microsoft.com/office/drawing/2014/main" id="{5083BF24-1242-4A33-8292-D6966AC768BE}"/>
              </a:ext>
            </a:extLst>
          </p:cNvPr>
          <p:cNvSpPr txBox="1"/>
          <p:nvPr/>
        </p:nvSpPr>
        <p:spPr>
          <a:xfrm>
            <a:off x="4803847" y="3226568"/>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75" name="Oval 374">
            <a:extLst>
              <a:ext uri="{FF2B5EF4-FFF2-40B4-BE49-F238E27FC236}">
                <a16:creationId xmlns="" xmlns:a16="http://schemas.microsoft.com/office/drawing/2014/main" id="{1834102C-96B9-48E6-BEFD-E961F287E0DC}"/>
              </a:ext>
            </a:extLst>
          </p:cNvPr>
          <p:cNvSpPr/>
          <p:nvPr/>
        </p:nvSpPr>
        <p:spPr>
          <a:xfrm>
            <a:off x="6546294" y="443464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76" name="Oval 375">
            <a:extLst>
              <a:ext uri="{FF2B5EF4-FFF2-40B4-BE49-F238E27FC236}">
                <a16:creationId xmlns="" xmlns:a16="http://schemas.microsoft.com/office/drawing/2014/main" id="{CFEE45B8-A728-440E-B214-567B4EC8882E}"/>
              </a:ext>
            </a:extLst>
          </p:cNvPr>
          <p:cNvSpPr/>
          <p:nvPr/>
        </p:nvSpPr>
        <p:spPr>
          <a:xfrm>
            <a:off x="7508590" y="446908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77" name="Oval 376">
            <a:extLst>
              <a:ext uri="{FF2B5EF4-FFF2-40B4-BE49-F238E27FC236}">
                <a16:creationId xmlns="" xmlns:a16="http://schemas.microsoft.com/office/drawing/2014/main" id="{D569F959-41BA-431D-B174-D7452A257FAA}"/>
              </a:ext>
            </a:extLst>
          </p:cNvPr>
          <p:cNvSpPr/>
          <p:nvPr/>
        </p:nvSpPr>
        <p:spPr>
          <a:xfrm>
            <a:off x="5583996" y="556929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78" name="Oval 377">
            <a:extLst>
              <a:ext uri="{FF2B5EF4-FFF2-40B4-BE49-F238E27FC236}">
                <a16:creationId xmlns="" xmlns:a16="http://schemas.microsoft.com/office/drawing/2014/main" id="{8C745DEB-9DAA-4CE7-A78C-106B40CE1DD1}"/>
              </a:ext>
            </a:extLst>
          </p:cNvPr>
          <p:cNvSpPr/>
          <p:nvPr/>
        </p:nvSpPr>
        <p:spPr>
          <a:xfrm>
            <a:off x="6552826" y="558109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79" name="Oval 378">
            <a:extLst>
              <a:ext uri="{FF2B5EF4-FFF2-40B4-BE49-F238E27FC236}">
                <a16:creationId xmlns="" xmlns:a16="http://schemas.microsoft.com/office/drawing/2014/main" id="{FD2F97DF-9041-421D-9078-0E2D87FECB3E}"/>
              </a:ext>
            </a:extLst>
          </p:cNvPr>
          <p:cNvSpPr/>
          <p:nvPr/>
        </p:nvSpPr>
        <p:spPr>
          <a:xfrm>
            <a:off x="7521657" y="561570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80" name="Oval 379">
            <a:extLst>
              <a:ext uri="{FF2B5EF4-FFF2-40B4-BE49-F238E27FC236}">
                <a16:creationId xmlns="" xmlns:a16="http://schemas.microsoft.com/office/drawing/2014/main" id="{9FAF7474-9EBD-432F-9EC0-10A6DD908513}"/>
              </a:ext>
            </a:extLst>
          </p:cNvPr>
          <p:cNvSpPr/>
          <p:nvPr/>
        </p:nvSpPr>
        <p:spPr>
          <a:xfrm>
            <a:off x="4774556" y="499991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81" name="Oval 380">
            <a:extLst>
              <a:ext uri="{FF2B5EF4-FFF2-40B4-BE49-F238E27FC236}">
                <a16:creationId xmlns="" xmlns:a16="http://schemas.microsoft.com/office/drawing/2014/main" id="{C1650E47-8307-47E4-A497-F3BC18D23407}"/>
              </a:ext>
            </a:extLst>
          </p:cNvPr>
          <p:cNvSpPr/>
          <p:nvPr/>
        </p:nvSpPr>
        <p:spPr>
          <a:xfrm>
            <a:off x="8388159" y="4973099"/>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83" name="Straight Connector 382">
            <a:extLst>
              <a:ext uri="{FF2B5EF4-FFF2-40B4-BE49-F238E27FC236}">
                <a16:creationId xmlns="" xmlns:a16="http://schemas.microsoft.com/office/drawing/2014/main" id="{3F392D3A-15C3-4041-9DBE-97A39EDDE133}"/>
              </a:ext>
            </a:extLst>
          </p:cNvPr>
          <p:cNvCxnSpPr/>
          <p:nvPr/>
        </p:nvCxnSpPr>
        <p:spPr>
          <a:xfrm flipV="1">
            <a:off x="7005671" y="463712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 xmlns:a16="http://schemas.microsoft.com/office/drawing/2014/main" id="{9A5BD77D-DC74-4F4C-9DAB-D471CC7A1FEA}"/>
              </a:ext>
            </a:extLst>
          </p:cNvPr>
          <p:cNvCxnSpPr/>
          <p:nvPr/>
        </p:nvCxnSpPr>
        <p:spPr>
          <a:xfrm flipV="1">
            <a:off x="6015069" y="580066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 xmlns:a16="http://schemas.microsoft.com/office/drawing/2014/main" id="{4F030A57-A448-48C4-BB13-8841C29C34AA}"/>
              </a:ext>
            </a:extLst>
          </p:cNvPr>
          <p:cNvCxnSpPr/>
          <p:nvPr/>
        </p:nvCxnSpPr>
        <p:spPr>
          <a:xfrm flipV="1">
            <a:off x="6973014" y="578356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 xmlns:a16="http://schemas.microsoft.com/office/drawing/2014/main" id="{B2016FF7-E835-4719-B4BC-8ECB2B5D8CCF}"/>
              </a:ext>
            </a:extLst>
          </p:cNvPr>
          <p:cNvCxnSpPr>
            <a:stCxn id="380" idx="6"/>
            <a:endCxn id="377" idx="1"/>
          </p:cNvCxnSpPr>
          <p:nvPr/>
        </p:nvCxnSpPr>
        <p:spPr>
          <a:xfrm>
            <a:off x="5244819" y="5202393"/>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 xmlns:a16="http://schemas.microsoft.com/office/drawing/2014/main" id="{4A2A5FA6-27CC-441D-9F07-3C3C916DB6A3}"/>
              </a:ext>
            </a:extLst>
          </p:cNvPr>
          <p:cNvCxnSpPr>
            <a:stCxn id="376" idx="5"/>
            <a:endCxn id="381" idx="2"/>
          </p:cNvCxnSpPr>
          <p:nvPr/>
        </p:nvCxnSpPr>
        <p:spPr>
          <a:xfrm>
            <a:off x="7909985" y="4814731"/>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 xmlns:a16="http://schemas.microsoft.com/office/drawing/2014/main" id="{8AAA8D21-FD93-4CF8-B0A4-1E2B4AA89028}"/>
              </a:ext>
            </a:extLst>
          </p:cNvPr>
          <p:cNvCxnSpPr>
            <a:stCxn id="379" idx="7"/>
            <a:endCxn id="381" idx="2"/>
          </p:cNvCxnSpPr>
          <p:nvPr/>
        </p:nvCxnSpPr>
        <p:spPr>
          <a:xfrm flipV="1">
            <a:off x="7923052" y="5175574"/>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1" name="Straight Arrow Connector 390">
            <a:extLst>
              <a:ext uri="{FF2B5EF4-FFF2-40B4-BE49-F238E27FC236}">
                <a16:creationId xmlns="" xmlns:a16="http://schemas.microsoft.com/office/drawing/2014/main" id="{327C1204-138C-4A94-BB1C-6689A2D848EE}"/>
              </a:ext>
            </a:extLst>
          </p:cNvPr>
          <p:cNvCxnSpPr>
            <a:cxnSpLocks/>
          </p:cNvCxnSpPr>
          <p:nvPr/>
        </p:nvCxnSpPr>
        <p:spPr>
          <a:xfrm flipH="1">
            <a:off x="8044848" y="5377544"/>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4" name="Straight Arrow Connector 393">
            <a:extLst>
              <a:ext uri="{FF2B5EF4-FFF2-40B4-BE49-F238E27FC236}">
                <a16:creationId xmlns="" xmlns:a16="http://schemas.microsoft.com/office/drawing/2014/main" id="{E6A9D9E0-B0A2-4260-B6D3-D68470FB680A}"/>
              </a:ext>
            </a:extLst>
          </p:cNvPr>
          <p:cNvCxnSpPr/>
          <p:nvPr/>
        </p:nvCxnSpPr>
        <p:spPr>
          <a:xfrm>
            <a:off x="6095619" y="588239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5" name="Straight Arrow Connector 394">
            <a:extLst>
              <a:ext uri="{FF2B5EF4-FFF2-40B4-BE49-F238E27FC236}">
                <a16:creationId xmlns="" xmlns:a16="http://schemas.microsoft.com/office/drawing/2014/main" id="{BDAE3DD4-5C38-4C78-884D-4CC33E9DB893}"/>
              </a:ext>
            </a:extLst>
          </p:cNvPr>
          <p:cNvCxnSpPr/>
          <p:nvPr/>
        </p:nvCxnSpPr>
        <p:spPr>
          <a:xfrm>
            <a:off x="7090578" y="587551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6" name="Straight Arrow Connector 395">
            <a:extLst>
              <a:ext uri="{FF2B5EF4-FFF2-40B4-BE49-F238E27FC236}">
                <a16:creationId xmlns="" xmlns:a16="http://schemas.microsoft.com/office/drawing/2014/main" id="{38981DE5-C740-4DF1-B20F-7CB8A19751BD}"/>
              </a:ext>
            </a:extLst>
          </p:cNvPr>
          <p:cNvCxnSpPr/>
          <p:nvPr/>
        </p:nvCxnSpPr>
        <p:spPr>
          <a:xfrm>
            <a:off x="5239204" y="5333532"/>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 xmlns:a16="http://schemas.microsoft.com/office/drawing/2014/main" id="{F177BD40-813A-4888-84C4-2A80CBBFEF88}"/>
              </a:ext>
            </a:extLst>
          </p:cNvPr>
          <p:cNvCxnSpPr>
            <a:stCxn id="378" idx="0"/>
            <a:endCxn id="375" idx="4"/>
          </p:cNvCxnSpPr>
          <p:nvPr/>
        </p:nvCxnSpPr>
        <p:spPr>
          <a:xfrm flipH="1" flipV="1">
            <a:off x="6781426" y="4839597"/>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 xmlns:a16="http://schemas.microsoft.com/office/drawing/2014/main" id="{BEC9D972-0B19-4668-BD92-835C494A6CFE}"/>
              </a:ext>
            </a:extLst>
          </p:cNvPr>
          <p:cNvCxnSpPr>
            <a:stCxn id="379" idx="0"/>
            <a:endCxn id="376" idx="4"/>
          </p:cNvCxnSpPr>
          <p:nvPr/>
        </p:nvCxnSpPr>
        <p:spPr>
          <a:xfrm flipH="1" flipV="1">
            <a:off x="7743722" y="4874034"/>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00" name="Straight Arrow Connector 399">
            <a:extLst>
              <a:ext uri="{FF2B5EF4-FFF2-40B4-BE49-F238E27FC236}">
                <a16:creationId xmlns="" xmlns:a16="http://schemas.microsoft.com/office/drawing/2014/main" id="{4D86EC81-BF4F-4561-91B7-2BBD145C684F}"/>
              </a:ext>
            </a:extLst>
          </p:cNvPr>
          <p:cNvCxnSpPr/>
          <p:nvPr/>
        </p:nvCxnSpPr>
        <p:spPr>
          <a:xfrm>
            <a:off x="6092519" y="5675396"/>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2" name="Straight Arrow Connector 401">
            <a:extLst>
              <a:ext uri="{FF2B5EF4-FFF2-40B4-BE49-F238E27FC236}">
                <a16:creationId xmlns="" xmlns:a16="http://schemas.microsoft.com/office/drawing/2014/main" id="{08B00592-A150-474A-85E7-D9B7E0131CF0}"/>
              </a:ext>
            </a:extLst>
          </p:cNvPr>
          <p:cNvCxnSpPr/>
          <p:nvPr/>
        </p:nvCxnSpPr>
        <p:spPr>
          <a:xfrm flipH="1">
            <a:off x="7084324" y="4775750"/>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3" name="Straight Arrow Connector 402">
            <a:extLst>
              <a:ext uri="{FF2B5EF4-FFF2-40B4-BE49-F238E27FC236}">
                <a16:creationId xmlns="" xmlns:a16="http://schemas.microsoft.com/office/drawing/2014/main" id="{031E3566-1901-4FB9-BFEA-BC7522148663}"/>
              </a:ext>
            </a:extLst>
          </p:cNvPr>
          <p:cNvCxnSpPr/>
          <p:nvPr/>
        </p:nvCxnSpPr>
        <p:spPr>
          <a:xfrm flipH="1">
            <a:off x="7934296" y="5219680"/>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4" name="Straight Arrow Connector 403">
            <a:extLst>
              <a:ext uri="{FF2B5EF4-FFF2-40B4-BE49-F238E27FC236}">
                <a16:creationId xmlns="" xmlns:a16="http://schemas.microsoft.com/office/drawing/2014/main" id="{43187384-F8DB-4B7F-BE6B-3C8A0FEB369B}"/>
              </a:ext>
            </a:extLst>
          </p:cNvPr>
          <p:cNvCxnSpPr/>
          <p:nvPr/>
        </p:nvCxnSpPr>
        <p:spPr>
          <a:xfrm flipH="1" flipV="1">
            <a:off x="7895729" y="4922227"/>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 xmlns:a16="http://schemas.microsoft.com/office/drawing/2014/main" id="{A1808B2F-D334-4281-B363-14205ADEB0D3}"/>
              </a:ext>
            </a:extLst>
          </p:cNvPr>
          <p:cNvCxnSpPr/>
          <p:nvPr/>
        </p:nvCxnSpPr>
        <p:spPr>
          <a:xfrm>
            <a:off x="5386330" y="5210454"/>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406" name="Picture 405">
            <a:extLst>
              <a:ext uri="{FF2B5EF4-FFF2-40B4-BE49-F238E27FC236}">
                <a16:creationId xmlns="" xmlns:a16="http://schemas.microsoft.com/office/drawing/2014/main" id="{4D582AC7-A419-44AE-B030-24C8480CA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9753" y="5456586"/>
            <a:ext cx="588086" cy="457575"/>
          </a:xfrm>
          <a:prstGeom prst="rect">
            <a:avLst/>
          </a:prstGeom>
        </p:spPr>
      </p:pic>
      <p:sp>
        <p:nvSpPr>
          <p:cNvPr id="407" name="TextBox 406">
            <a:extLst>
              <a:ext uri="{FF2B5EF4-FFF2-40B4-BE49-F238E27FC236}">
                <a16:creationId xmlns="" xmlns:a16="http://schemas.microsoft.com/office/drawing/2014/main" id="{B94DDCB8-4A7D-4A1B-9F81-B334D679175E}"/>
              </a:ext>
            </a:extLst>
          </p:cNvPr>
          <p:cNvSpPr txBox="1"/>
          <p:nvPr/>
        </p:nvSpPr>
        <p:spPr>
          <a:xfrm>
            <a:off x="4704328" y="5914161"/>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cxnSp>
        <p:nvCxnSpPr>
          <p:cNvPr id="408" name="Straight Arrow Connector 407">
            <a:extLst>
              <a:ext uri="{FF2B5EF4-FFF2-40B4-BE49-F238E27FC236}">
                <a16:creationId xmlns="" xmlns:a16="http://schemas.microsoft.com/office/drawing/2014/main" id="{917F4E0B-5F91-482D-972F-DC153BBC1ECF}"/>
              </a:ext>
            </a:extLst>
          </p:cNvPr>
          <p:cNvCxnSpPr>
            <a:cxnSpLocks/>
          </p:cNvCxnSpPr>
          <p:nvPr/>
        </p:nvCxnSpPr>
        <p:spPr>
          <a:xfrm>
            <a:off x="8101909" y="2091260"/>
            <a:ext cx="377858" cy="28674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9" name="Straight Arrow Connector 408">
            <a:extLst>
              <a:ext uri="{FF2B5EF4-FFF2-40B4-BE49-F238E27FC236}">
                <a16:creationId xmlns="" xmlns:a16="http://schemas.microsoft.com/office/drawing/2014/main" id="{B6C14F26-A01D-4908-B33B-E7C9539B1B45}"/>
              </a:ext>
            </a:extLst>
          </p:cNvPr>
          <p:cNvCxnSpPr>
            <a:cxnSpLocks/>
          </p:cNvCxnSpPr>
          <p:nvPr/>
        </p:nvCxnSpPr>
        <p:spPr>
          <a:xfrm>
            <a:off x="6887477" y="4963653"/>
            <a:ext cx="0" cy="51894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0" name="Straight Arrow Connector 409">
            <a:extLst>
              <a:ext uri="{FF2B5EF4-FFF2-40B4-BE49-F238E27FC236}">
                <a16:creationId xmlns="" xmlns:a16="http://schemas.microsoft.com/office/drawing/2014/main" id="{E3EF696F-A8FA-43CA-B7C9-665EC3CA00D9}"/>
              </a:ext>
            </a:extLst>
          </p:cNvPr>
          <p:cNvCxnSpPr>
            <a:cxnSpLocks/>
          </p:cNvCxnSpPr>
          <p:nvPr/>
        </p:nvCxnSpPr>
        <p:spPr>
          <a:xfrm>
            <a:off x="7647325" y="4957760"/>
            <a:ext cx="0" cy="533514"/>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1657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3</a:t>
            </a:fld>
            <a:endParaRPr lang="en-US" dirty="0"/>
          </a:p>
        </p:txBody>
      </p:sp>
      <p:sp>
        <p:nvSpPr>
          <p:cNvPr id="13" name="Title 1">
            <a:extLst>
              <a:ext uri="{FF2B5EF4-FFF2-40B4-BE49-F238E27FC236}">
                <a16:creationId xmlns:a16="http://schemas.microsoft.com/office/drawing/2014/main" xmlns="" id="{E94D6A39-0BA2-D948-9447-FC63346779CB}"/>
              </a:ext>
            </a:extLst>
          </p:cNvPr>
          <p:cNvSpPr txBox="1">
            <a:spLocks/>
          </p:cNvSpPr>
          <p:nvPr/>
        </p:nvSpPr>
        <p:spPr>
          <a:xfrm>
            <a:off x="389848" y="868707"/>
            <a:ext cx="4297537"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Traffic Congestion in Bangkok</a:t>
            </a:r>
          </a:p>
        </p:txBody>
      </p:sp>
      <p:sp>
        <p:nvSpPr>
          <p:cNvPr id="14" name="Title 1">
            <a:extLst>
              <a:ext uri="{FF2B5EF4-FFF2-40B4-BE49-F238E27FC236}">
                <a16:creationId xmlns:a16="http://schemas.microsoft.com/office/drawing/2014/main" xmlns="" id="{E94D6A39-0BA2-D948-9447-FC63346779CB}"/>
              </a:ext>
            </a:extLst>
          </p:cNvPr>
          <p:cNvSpPr txBox="1">
            <a:spLocks/>
          </p:cNvSpPr>
          <p:nvPr/>
        </p:nvSpPr>
        <p:spPr>
          <a:xfrm>
            <a:off x="389848" y="5880882"/>
            <a:ext cx="1909224" cy="35718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1400" dirty="0">
                <a:solidFill>
                  <a:srgbClr val="002060"/>
                </a:solidFill>
                <a:latin typeface="Times New Roman" panose="02020603050405020304" pitchFamily="18" charset="0"/>
                <a:cs typeface="Times New Roman" panose="02020603050405020304" pitchFamily="18" charset="0"/>
              </a:rPr>
              <a:t>Source : Google Image</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9848" y="1732646"/>
            <a:ext cx="5653087" cy="4148236"/>
          </a:xfrm>
          <a:prstGeom prst="rect">
            <a:avLst/>
          </a:prstGeom>
        </p:spPr>
      </p:pic>
      <p:sp>
        <p:nvSpPr>
          <p:cNvPr id="15" name="TextBox 14"/>
          <p:cNvSpPr txBox="1"/>
          <p:nvPr/>
        </p:nvSpPr>
        <p:spPr>
          <a:xfrm>
            <a:off x="6042935" y="3340101"/>
            <a:ext cx="3025023" cy="646331"/>
          </a:xfrm>
          <a:prstGeom prst="rect">
            <a:avLst/>
          </a:prstGeom>
          <a:noFill/>
        </p:spPr>
        <p:txBody>
          <a:bodyPr wrap="square" rtlCol="0">
            <a:spAutoFit/>
          </a:bodyPr>
          <a:lstStyle/>
          <a:p>
            <a:pPr marL="285750" indent="-285750" algn="just">
              <a:buFont typeface="Courier New" charset="0"/>
              <a:buChar char="o"/>
            </a:pPr>
            <a:r>
              <a:rPr lang="en-US" b="1" dirty="0">
                <a:latin typeface="Times New Roman" charset="0"/>
                <a:ea typeface="Times New Roman" charset="0"/>
                <a:cs typeface="Times New Roman" charset="0"/>
              </a:rPr>
              <a:t>Become major problem for people daily life</a:t>
            </a:r>
            <a:r>
              <a:rPr lang="en-US" sz="1600" b="1" dirty="0">
                <a:latin typeface="Times New Roman" charset="0"/>
                <a:ea typeface="Times New Roman" charset="0"/>
                <a:cs typeface="Times New Roman" charset="0"/>
              </a:rPr>
              <a:t>.</a:t>
            </a:r>
          </a:p>
        </p:txBody>
      </p:sp>
      <p:sp>
        <p:nvSpPr>
          <p:cNvPr id="8" name="Title 1">
            <a:extLst>
              <a:ext uri="{FF2B5EF4-FFF2-40B4-BE49-F238E27FC236}">
                <a16:creationId xmlns:a16="http://schemas.microsoft.com/office/drawing/2014/main" xmlns="" id="{7D668965-AECE-E14C-98CD-B27D58B16D20}"/>
              </a:ext>
            </a:extLst>
          </p:cNvPr>
          <p:cNvSpPr>
            <a:spLocks noGrp="1"/>
          </p:cNvSpPr>
          <p:nvPr>
            <p:ph type="ctrTitle"/>
          </p:nvPr>
        </p:nvSpPr>
        <p:spPr>
          <a:xfrm>
            <a:off x="1" y="152761"/>
            <a:ext cx="9144000" cy="564869"/>
          </a:xfrm>
        </p:spPr>
        <p:txBody>
          <a:bodyPr>
            <a:noAutofit/>
          </a:bodyPr>
          <a:lstStyle/>
          <a:p>
            <a:r>
              <a:rPr lang="en-US" sz="2800" b="1" dirty="0" smtClean="0">
                <a:solidFill>
                  <a:srgbClr val="0070C0"/>
                </a:solidFill>
                <a:latin typeface="Times New Roman" panose="02020603050405020304" pitchFamily="18" charset="0"/>
                <a:cs typeface="Times New Roman" panose="02020603050405020304" pitchFamily="18" charset="0"/>
              </a:rPr>
              <a:t>Introduction</a:t>
            </a:r>
            <a:endParaRPr lang="en-US" sz="2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5710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cxnSp>
        <p:nvCxnSpPr>
          <p:cNvPr id="231" name="Straight Arrow Connector 230"/>
          <p:cNvCxnSpPr/>
          <p:nvPr/>
        </p:nvCxnSpPr>
        <p:spPr>
          <a:xfrm>
            <a:off x="517463" y="913996"/>
            <a:ext cx="685187" cy="39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2" name="TextBox 231"/>
          <p:cNvSpPr txBox="1"/>
          <p:nvPr/>
        </p:nvSpPr>
        <p:spPr>
          <a:xfrm>
            <a:off x="1182926" y="759574"/>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Control Plane</a:t>
            </a:r>
          </a:p>
        </p:txBody>
      </p:sp>
      <p:cxnSp>
        <p:nvCxnSpPr>
          <p:cNvPr id="233" name="Straight Arrow Connector 232"/>
          <p:cNvCxnSpPr/>
          <p:nvPr/>
        </p:nvCxnSpPr>
        <p:spPr>
          <a:xfrm flipH="1" flipV="1">
            <a:off x="2709307" y="897557"/>
            <a:ext cx="655609" cy="4898"/>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34" name="TextBox 233"/>
          <p:cNvSpPr txBox="1"/>
          <p:nvPr/>
        </p:nvSpPr>
        <p:spPr>
          <a:xfrm>
            <a:off x="3364916" y="724326"/>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Data Plane</a:t>
            </a:r>
          </a:p>
        </p:txBody>
      </p:sp>
      <p:sp>
        <p:nvSpPr>
          <p:cNvPr id="271" name="TextBox 270">
            <a:extLst>
              <a:ext uri="{FF2B5EF4-FFF2-40B4-BE49-F238E27FC236}">
                <a16:creationId xmlns="" xmlns:a16="http://schemas.microsoft.com/office/drawing/2014/main" id="{95EAB9C5-1D63-4E7C-931E-7D8289141678}"/>
              </a:ext>
            </a:extLst>
          </p:cNvPr>
          <p:cNvSpPr txBox="1"/>
          <p:nvPr/>
        </p:nvSpPr>
        <p:spPr>
          <a:xfrm>
            <a:off x="230086" y="1176082"/>
            <a:ext cx="2703315"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5’s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272" name="TextBox 271">
            <a:extLst>
              <a:ext uri="{FF2B5EF4-FFF2-40B4-BE49-F238E27FC236}">
                <a16:creationId xmlns="" xmlns:a16="http://schemas.microsoft.com/office/drawing/2014/main" id="{59D52323-CB23-450F-8CB3-D0F7E940841D}"/>
              </a:ext>
            </a:extLst>
          </p:cNvPr>
          <p:cNvSpPr txBox="1"/>
          <p:nvPr/>
        </p:nvSpPr>
        <p:spPr>
          <a:xfrm>
            <a:off x="138860" y="3656211"/>
            <a:ext cx="3074593"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6’s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307" name="Oval 306">
            <a:extLst>
              <a:ext uri="{FF2B5EF4-FFF2-40B4-BE49-F238E27FC236}">
                <a16:creationId xmlns="" xmlns:a16="http://schemas.microsoft.com/office/drawing/2014/main" id="{31A70308-E7C4-4D7A-B606-4C0D0C5A97C4}"/>
              </a:ext>
            </a:extLst>
          </p:cNvPr>
          <p:cNvSpPr/>
          <p:nvPr/>
        </p:nvSpPr>
        <p:spPr>
          <a:xfrm>
            <a:off x="1112518" y="187022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08" name="Oval 307">
            <a:extLst>
              <a:ext uri="{FF2B5EF4-FFF2-40B4-BE49-F238E27FC236}">
                <a16:creationId xmlns="" xmlns:a16="http://schemas.microsoft.com/office/drawing/2014/main" id="{A0F7EA4B-8583-45AF-8D26-F93F71A211BF}"/>
              </a:ext>
            </a:extLst>
          </p:cNvPr>
          <p:cNvSpPr/>
          <p:nvPr/>
        </p:nvSpPr>
        <p:spPr>
          <a:xfrm>
            <a:off x="2074815" y="187022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09" name="Oval 308">
            <a:extLst>
              <a:ext uri="{FF2B5EF4-FFF2-40B4-BE49-F238E27FC236}">
                <a16:creationId xmlns="" xmlns:a16="http://schemas.microsoft.com/office/drawing/2014/main" id="{ACB4E2F9-77B1-4F89-8634-A36CADDA4EE0}"/>
              </a:ext>
            </a:extLst>
          </p:cNvPr>
          <p:cNvSpPr/>
          <p:nvPr/>
        </p:nvSpPr>
        <p:spPr>
          <a:xfrm>
            <a:off x="3037111" y="190465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10" name="Oval 309">
            <a:extLst>
              <a:ext uri="{FF2B5EF4-FFF2-40B4-BE49-F238E27FC236}">
                <a16:creationId xmlns="" xmlns:a16="http://schemas.microsoft.com/office/drawing/2014/main" id="{9365BC7B-244B-40EA-8DD6-FA09420F6708}"/>
              </a:ext>
            </a:extLst>
          </p:cNvPr>
          <p:cNvSpPr/>
          <p:nvPr/>
        </p:nvSpPr>
        <p:spPr>
          <a:xfrm>
            <a:off x="1112517" y="300486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11" name="Oval 310">
            <a:extLst>
              <a:ext uri="{FF2B5EF4-FFF2-40B4-BE49-F238E27FC236}">
                <a16:creationId xmlns="" xmlns:a16="http://schemas.microsoft.com/office/drawing/2014/main" id="{6D96B097-C407-4E62-BA4F-0CD0F44B8E6B}"/>
              </a:ext>
            </a:extLst>
          </p:cNvPr>
          <p:cNvSpPr/>
          <p:nvPr/>
        </p:nvSpPr>
        <p:spPr>
          <a:xfrm>
            <a:off x="2081347" y="301666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12" name="Oval 311">
            <a:extLst>
              <a:ext uri="{FF2B5EF4-FFF2-40B4-BE49-F238E27FC236}">
                <a16:creationId xmlns="" xmlns:a16="http://schemas.microsoft.com/office/drawing/2014/main" id="{1E4035A2-3F5D-4EC5-9F1E-40C66B942551}"/>
              </a:ext>
            </a:extLst>
          </p:cNvPr>
          <p:cNvSpPr/>
          <p:nvPr/>
        </p:nvSpPr>
        <p:spPr>
          <a:xfrm>
            <a:off x="3050178" y="305127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13" name="Oval 312">
            <a:extLst>
              <a:ext uri="{FF2B5EF4-FFF2-40B4-BE49-F238E27FC236}">
                <a16:creationId xmlns="" xmlns:a16="http://schemas.microsoft.com/office/drawing/2014/main" id="{CD1D1754-8A4B-4460-A131-D8762219CA5D}"/>
              </a:ext>
            </a:extLst>
          </p:cNvPr>
          <p:cNvSpPr/>
          <p:nvPr/>
        </p:nvSpPr>
        <p:spPr>
          <a:xfrm>
            <a:off x="303077" y="243549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14" name="Oval 313">
            <a:extLst>
              <a:ext uri="{FF2B5EF4-FFF2-40B4-BE49-F238E27FC236}">
                <a16:creationId xmlns="" xmlns:a16="http://schemas.microsoft.com/office/drawing/2014/main" id="{0F558D88-26D5-4B9F-918A-2F60D87E4DD7}"/>
              </a:ext>
            </a:extLst>
          </p:cNvPr>
          <p:cNvSpPr/>
          <p:nvPr/>
        </p:nvSpPr>
        <p:spPr>
          <a:xfrm>
            <a:off x="3916680" y="240867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15" name="Straight Connector 314">
            <a:extLst>
              <a:ext uri="{FF2B5EF4-FFF2-40B4-BE49-F238E27FC236}">
                <a16:creationId xmlns="" xmlns:a16="http://schemas.microsoft.com/office/drawing/2014/main" id="{951702BB-F9F2-4EA3-9998-2F86C7186C8D}"/>
              </a:ext>
            </a:extLst>
          </p:cNvPr>
          <p:cNvCxnSpPr>
            <a:stCxn id="307" idx="6"/>
            <a:endCxn id="308" idx="2"/>
          </p:cNvCxnSpPr>
          <p:nvPr/>
        </p:nvCxnSpPr>
        <p:spPr>
          <a:xfrm flipV="1">
            <a:off x="1582781" y="2072695"/>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a:extLst>
              <a:ext uri="{FF2B5EF4-FFF2-40B4-BE49-F238E27FC236}">
                <a16:creationId xmlns="" xmlns:a16="http://schemas.microsoft.com/office/drawing/2014/main" id="{5603D63F-2165-4061-B76E-81C6865B2EF9}"/>
              </a:ext>
            </a:extLst>
          </p:cNvPr>
          <p:cNvCxnSpPr/>
          <p:nvPr/>
        </p:nvCxnSpPr>
        <p:spPr>
          <a:xfrm flipV="1">
            <a:off x="2534192" y="207269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7" name="Straight Connector 316">
            <a:extLst>
              <a:ext uri="{FF2B5EF4-FFF2-40B4-BE49-F238E27FC236}">
                <a16:creationId xmlns="" xmlns:a16="http://schemas.microsoft.com/office/drawing/2014/main" id="{37FA921C-0EC9-4676-941D-704D3317EC6E}"/>
              </a:ext>
            </a:extLst>
          </p:cNvPr>
          <p:cNvCxnSpPr/>
          <p:nvPr/>
        </p:nvCxnSpPr>
        <p:spPr>
          <a:xfrm flipV="1">
            <a:off x="1543590" y="323623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 xmlns:a16="http://schemas.microsoft.com/office/drawing/2014/main" id="{35294730-D460-4AAC-A2DE-1FB024C9484D}"/>
              </a:ext>
            </a:extLst>
          </p:cNvPr>
          <p:cNvCxnSpPr/>
          <p:nvPr/>
        </p:nvCxnSpPr>
        <p:spPr>
          <a:xfrm flipV="1">
            <a:off x="2501535" y="321913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a:extLst>
              <a:ext uri="{FF2B5EF4-FFF2-40B4-BE49-F238E27FC236}">
                <a16:creationId xmlns="" xmlns:a16="http://schemas.microsoft.com/office/drawing/2014/main" id="{6391273F-AB5C-4DF7-AE97-1F9465FF910B}"/>
              </a:ext>
            </a:extLst>
          </p:cNvPr>
          <p:cNvCxnSpPr>
            <a:stCxn id="313" idx="6"/>
            <a:endCxn id="307" idx="3"/>
          </p:cNvCxnSpPr>
          <p:nvPr/>
        </p:nvCxnSpPr>
        <p:spPr>
          <a:xfrm flipV="1">
            <a:off x="773340" y="2215867"/>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0" name="Straight Connector 319">
            <a:extLst>
              <a:ext uri="{FF2B5EF4-FFF2-40B4-BE49-F238E27FC236}">
                <a16:creationId xmlns="" xmlns:a16="http://schemas.microsoft.com/office/drawing/2014/main" id="{5539554D-DF81-4F6E-B94F-CA195D5F25CC}"/>
              </a:ext>
            </a:extLst>
          </p:cNvPr>
          <p:cNvCxnSpPr>
            <a:stCxn id="313" idx="6"/>
            <a:endCxn id="310" idx="1"/>
          </p:cNvCxnSpPr>
          <p:nvPr/>
        </p:nvCxnSpPr>
        <p:spPr>
          <a:xfrm>
            <a:off x="773340" y="2637965"/>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 xmlns:a16="http://schemas.microsoft.com/office/drawing/2014/main" id="{F861B61B-C69E-42D1-887D-FCAD6CB76049}"/>
              </a:ext>
            </a:extLst>
          </p:cNvPr>
          <p:cNvCxnSpPr>
            <a:stCxn id="309" idx="5"/>
            <a:endCxn id="314" idx="2"/>
          </p:cNvCxnSpPr>
          <p:nvPr/>
        </p:nvCxnSpPr>
        <p:spPr>
          <a:xfrm>
            <a:off x="3438506" y="2250303"/>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 xmlns:a16="http://schemas.microsoft.com/office/drawing/2014/main" id="{5F91EA15-201B-4199-A48A-CA8A9FBD7648}"/>
              </a:ext>
            </a:extLst>
          </p:cNvPr>
          <p:cNvCxnSpPr>
            <a:stCxn id="312" idx="7"/>
            <a:endCxn id="314" idx="2"/>
          </p:cNvCxnSpPr>
          <p:nvPr/>
        </p:nvCxnSpPr>
        <p:spPr>
          <a:xfrm flipV="1">
            <a:off x="3451573" y="2611146"/>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3" name="Straight Arrow Connector 322">
            <a:extLst>
              <a:ext uri="{FF2B5EF4-FFF2-40B4-BE49-F238E27FC236}">
                <a16:creationId xmlns="" xmlns:a16="http://schemas.microsoft.com/office/drawing/2014/main" id="{238D194A-0D50-4BC0-B4C9-111366911DA4}"/>
              </a:ext>
            </a:extLst>
          </p:cNvPr>
          <p:cNvCxnSpPr/>
          <p:nvPr/>
        </p:nvCxnSpPr>
        <p:spPr>
          <a:xfrm>
            <a:off x="1643738" y="198303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4" name="Straight Arrow Connector 323">
            <a:extLst>
              <a:ext uri="{FF2B5EF4-FFF2-40B4-BE49-F238E27FC236}">
                <a16:creationId xmlns="" xmlns:a16="http://schemas.microsoft.com/office/drawing/2014/main" id="{576673B9-B64A-4E72-9FF4-A18AD140D2FA}"/>
              </a:ext>
            </a:extLst>
          </p:cNvPr>
          <p:cNvCxnSpPr>
            <a:cxnSpLocks/>
          </p:cNvCxnSpPr>
          <p:nvPr/>
        </p:nvCxnSpPr>
        <p:spPr>
          <a:xfrm flipH="1">
            <a:off x="3573369" y="2813116"/>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a:extLst>
              <a:ext uri="{FF2B5EF4-FFF2-40B4-BE49-F238E27FC236}">
                <a16:creationId xmlns="" xmlns:a16="http://schemas.microsoft.com/office/drawing/2014/main" id="{A493A543-F465-4C96-BBB0-DEC4D784C9CE}"/>
              </a:ext>
            </a:extLst>
          </p:cNvPr>
          <p:cNvCxnSpPr/>
          <p:nvPr/>
        </p:nvCxnSpPr>
        <p:spPr>
          <a:xfrm>
            <a:off x="2606036" y="197867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6" name="Straight Arrow Connector 325">
            <a:extLst>
              <a:ext uri="{FF2B5EF4-FFF2-40B4-BE49-F238E27FC236}">
                <a16:creationId xmlns="" xmlns:a16="http://schemas.microsoft.com/office/drawing/2014/main" id="{1B12F350-AEA6-432A-8419-1FA6067E9BF5}"/>
              </a:ext>
            </a:extLst>
          </p:cNvPr>
          <p:cNvCxnSpPr/>
          <p:nvPr/>
        </p:nvCxnSpPr>
        <p:spPr>
          <a:xfrm flipV="1">
            <a:off x="769908" y="2196798"/>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7" name="Straight Arrow Connector 326">
            <a:extLst>
              <a:ext uri="{FF2B5EF4-FFF2-40B4-BE49-F238E27FC236}">
                <a16:creationId xmlns="" xmlns:a16="http://schemas.microsoft.com/office/drawing/2014/main" id="{B03CDA1E-48A8-4043-B8BE-6BCD8885C692}"/>
              </a:ext>
            </a:extLst>
          </p:cNvPr>
          <p:cNvCxnSpPr/>
          <p:nvPr/>
        </p:nvCxnSpPr>
        <p:spPr>
          <a:xfrm>
            <a:off x="1624140" y="331797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a:extLst>
              <a:ext uri="{FF2B5EF4-FFF2-40B4-BE49-F238E27FC236}">
                <a16:creationId xmlns="" xmlns:a16="http://schemas.microsoft.com/office/drawing/2014/main" id="{F9C1EA32-D3ED-474C-92E7-25C61B4448BC}"/>
              </a:ext>
            </a:extLst>
          </p:cNvPr>
          <p:cNvCxnSpPr/>
          <p:nvPr/>
        </p:nvCxnSpPr>
        <p:spPr>
          <a:xfrm>
            <a:off x="2619099" y="331109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9" name="Straight Arrow Connector 328">
            <a:extLst>
              <a:ext uri="{FF2B5EF4-FFF2-40B4-BE49-F238E27FC236}">
                <a16:creationId xmlns="" xmlns:a16="http://schemas.microsoft.com/office/drawing/2014/main" id="{A595E52E-2641-4D47-B6D2-60B5E0691D1C}"/>
              </a:ext>
            </a:extLst>
          </p:cNvPr>
          <p:cNvCxnSpPr/>
          <p:nvPr/>
        </p:nvCxnSpPr>
        <p:spPr>
          <a:xfrm>
            <a:off x="743661" y="2781136"/>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 xmlns:a16="http://schemas.microsoft.com/office/drawing/2014/main" id="{1A8F7404-8009-4349-A3D6-9B5DAB6EA4DE}"/>
              </a:ext>
            </a:extLst>
          </p:cNvPr>
          <p:cNvCxnSpPr>
            <a:stCxn id="311" idx="0"/>
            <a:endCxn id="308" idx="4"/>
          </p:cNvCxnSpPr>
          <p:nvPr/>
        </p:nvCxnSpPr>
        <p:spPr>
          <a:xfrm flipH="1" flipV="1">
            <a:off x="2309947" y="2275169"/>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 xmlns:a16="http://schemas.microsoft.com/office/drawing/2014/main" id="{98F8E5A2-A346-42CB-A133-DEAE7523CD78}"/>
              </a:ext>
            </a:extLst>
          </p:cNvPr>
          <p:cNvCxnSpPr>
            <a:stCxn id="312" idx="0"/>
            <a:endCxn id="309" idx="4"/>
          </p:cNvCxnSpPr>
          <p:nvPr/>
        </p:nvCxnSpPr>
        <p:spPr>
          <a:xfrm flipH="1" flipV="1">
            <a:off x="3272243" y="2309606"/>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 xmlns:a16="http://schemas.microsoft.com/office/drawing/2014/main" id="{D9046C69-FB8E-4FD1-8A6A-E63C4C6EB99D}"/>
              </a:ext>
            </a:extLst>
          </p:cNvPr>
          <p:cNvCxnSpPr>
            <a:stCxn id="310" idx="0"/>
            <a:endCxn id="307" idx="4"/>
          </p:cNvCxnSpPr>
          <p:nvPr/>
        </p:nvCxnSpPr>
        <p:spPr>
          <a:xfrm flipV="1">
            <a:off x="1347649" y="2275170"/>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3" name="Straight Arrow Connector 332">
            <a:extLst>
              <a:ext uri="{FF2B5EF4-FFF2-40B4-BE49-F238E27FC236}">
                <a16:creationId xmlns="" xmlns:a16="http://schemas.microsoft.com/office/drawing/2014/main" id="{8715E451-677F-4E27-B11E-DEA60CF5DE0B}"/>
              </a:ext>
            </a:extLst>
          </p:cNvPr>
          <p:cNvCxnSpPr/>
          <p:nvPr/>
        </p:nvCxnSpPr>
        <p:spPr>
          <a:xfrm>
            <a:off x="1621040" y="3110968"/>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 xmlns:a16="http://schemas.microsoft.com/office/drawing/2014/main" id="{CEBA9FC3-59EA-4E7D-836B-23329A1A9E6F}"/>
              </a:ext>
            </a:extLst>
          </p:cNvPr>
          <p:cNvCxnSpPr/>
          <p:nvPr/>
        </p:nvCxnSpPr>
        <p:spPr>
          <a:xfrm flipV="1">
            <a:off x="904782" y="2338051"/>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 xmlns:a16="http://schemas.microsoft.com/office/drawing/2014/main" id="{481C7681-3171-4BC2-9666-18D112C86B75}"/>
              </a:ext>
            </a:extLst>
          </p:cNvPr>
          <p:cNvCxnSpPr/>
          <p:nvPr/>
        </p:nvCxnSpPr>
        <p:spPr>
          <a:xfrm flipH="1">
            <a:off x="2612845" y="2211322"/>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 xmlns:a16="http://schemas.microsoft.com/office/drawing/2014/main" id="{3580F454-0F6B-41BF-B04F-FA230C926E5A}"/>
              </a:ext>
            </a:extLst>
          </p:cNvPr>
          <p:cNvCxnSpPr/>
          <p:nvPr/>
        </p:nvCxnSpPr>
        <p:spPr>
          <a:xfrm flipH="1">
            <a:off x="3462817" y="2655252"/>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7" name="Straight Arrow Connector 336">
            <a:extLst>
              <a:ext uri="{FF2B5EF4-FFF2-40B4-BE49-F238E27FC236}">
                <a16:creationId xmlns="" xmlns:a16="http://schemas.microsoft.com/office/drawing/2014/main" id="{C03EBB42-00ED-4B3B-BBE7-05EFF245B5DA}"/>
              </a:ext>
            </a:extLst>
          </p:cNvPr>
          <p:cNvCxnSpPr/>
          <p:nvPr/>
        </p:nvCxnSpPr>
        <p:spPr>
          <a:xfrm flipH="1" flipV="1">
            <a:off x="3424250" y="2357799"/>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 xmlns:a16="http://schemas.microsoft.com/office/drawing/2014/main" id="{EF4DD53C-DA37-482E-982B-42265054E2A6}"/>
              </a:ext>
            </a:extLst>
          </p:cNvPr>
          <p:cNvCxnSpPr/>
          <p:nvPr/>
        </p:nvCxnSpPr>
        <p:spPr>
          <a:xfrm>
            <a:off x="902819" y="2682122"/>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39" name="Picture 338">
            <a:extLst>
              <a:ext uri="{FF2B5EF4-FFF2-40B4-BE49-F238E27FC236}">
                <a16:creationId xmlns="" xmlns:a16="http://schemas.microsoft.com/office/drawing/2014/main" id="{4D3A1A52-79AF-4266-AFF1-48556FDCE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74" y="2892158"/>
            <a:ext cx="588086" cy="457575"/>
          </a:xfrm>
          <a:prstGeom prst="rect">
            <a:avLst/>
          </a:prstGeom>
        </p:spPr>
      </p:pic>
      <p:sp>
        <p:nvSpPr>
          <p:cNvPr id="340" name="TextBox 339">
            <a:extLst>
              <a:ext uri="{FF2B5EF4-FFF2-40B4-BE49-F238E27FC236}">
                <a16:creationId xmlns="" xmlns:a16="http://schemas.microsoft.com/office/drawing/2014/main" id="{6B4AEA76-E3E5-4D69-BFCD-C0EDAAA8E4C2}"/>
              </a:ext>
            </a:extLst>
          </p:cNvPr>
          <p:cNvSpPr txBox="1"/>
          <p:nvPr/>
        </p:nvSpPr>
        <p:spPr>
          <a:xfrm>
            <a:off x="232849" y="3349733"/>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41" name="Oval 340">
            <a:extLst>
              <a:ext uri="{FF2B5EF4-FFF2-40B4-BE49-F238E27FC236}">
                <a16:creationId xmlns="" xmlns:a16="http://schemas.microsoft.com/office/drawing/2014/main" id="{DE89B011-00FD-4D45-AC24-63795A3C9518}"/>
              </a:ext>
            </a:extLst>
          </p:cNvPr>
          <p:cNvSpPr/>
          <p:nvPr/>
        </p:nvSpPr>
        <p:spPr>
          <a:xfrm>
            <a:off x="5658108" y="174440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43" name="Oval 342">
            <a:extLst>
              <a:ext uri="{FF2B5EF4-FFF2-40B4-BE49-F238E27FC236}">
                <a16:creationId xmlns="" xmlns:a16="http://schemas.microsoft.com/office/drawing/2014/main" id="{2AAEEE3A-9CC2-41AC-AA57-1AD851CC944D}"/>
              </a:ext>
            </a:extLst>
          </p:cNvPr>
          <p:cNvSpPr/>
          <p:nvPr/>
        </p:nvSpPr>
        <p:spPr>
          <a:xfrm>
            <a:off x="7582701" y="177884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44" name="Oval 343">
            <a:extLst>
              <a:ext uri="{FF2B5EF4-FFF2-40B4-BE49-F238E27FC236}">
                <a16:creationId xmlns="" xmlns:a16="http://schemas.microsoft.com/office/drawing/2014/main" id="{3C578545-E5C5-4D85-B327-7EC49607031C}"/>
              </a:ext>
            </a:extLst>
          </p:cNvPr>
          <p:cNvSpPr/>
          <p:nvPr/>
        </p:nvSpPr>
        <p:spPr>
          <a:xfrm>
            <a:off x="5658107" y="287904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45" name="Oval 344">
            <a:extLst>
              <a:ext uri="{FF2B5EF4-FFF2-40B4-BE49-F238E27FC236}">
                <a16:creationId xmlns="" xmlns:a16="http://schemas.microsoft.com/office/drawing/2014/main" id="{2FA5B09F-5743-4C94-9B27-6475A01E7E35}"/>
              </a:ext>
            </a:extLst>
          </p:cNvPr>
          <p:cNvSpPr/>
          <p:nvPr/>
        </p:nvSpPr>
        <p:spPr>
          <a:xfrm>
            <a:off x="6626937" y="289084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46" name="Oval 345">
            <a:extLst>
              <a:ext uri="{FF2B5EF4-FFF2-40B4-BE49-F238E27FC236}">
                <a16:creationId xmlns="" xmlns:a16="http://schemas.microsoft.com/office/drawing/2014/main" id="{B5475B77-D897-40F6-99F6-3C2DBFD34CB4}"/>
              </a:ext>
            </a:extLst>
          </p:cNvPr>
          <p:cNvSpPr/>
          <p:nvPr/>
        </p:nvSpPr>
        <p:spPr>
          <a:xfrm>
            <a:off x="7595768" y="292546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47" name="Oval 346">
            <a:extLst>
              <a:ext uri="{FF2B5EF4-FFF2-40B4-BE49-F238E27FC236}">
                <a16:creationId xmlns="" xmlns:a16="http://schemas.microsoft.com/office/drawing/2014/main" id="{E2F71C56-0ECB-4F04-B3C9-D248F8464A4F}"/>
              </a:ext>
            </a:extLst>
          </p:cNvPr>
          <p:cNvSpPr/>
          <p:nvPr/>
        </p:nvSpPr>
        <p:spPr>
          <a:xfrm>
            <a:off x="4848667" y="230967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48" name="Oval 347">
            <a:extLst>
              <a:ext uri="{FF2B5EF4-FFF2-40B4-BE49-F238E27FC236}">
                <a16:creationId xmlns="" xmlns:a16="http://schemas.microsoft.com/office/drawing/2014/main" id="{A446A0A5-11CB-4A80-BC2E-9D8A5A42F6F1}"/>
              </a:ext>
            </a:extLst>
          </p:cNvPr>
          <p:cNvSpPr/>
          <p:nvPr/>
        </p:nvSpPr>
        <p:spPr>
          <a:xfrm>
            <a:off x="8462270" y="228285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51" name="Straight Connector 350">
            <a:extLst>
              <a:ext uri="{FF2B5EF4-FFF2-40B4-BE49-F238E27FC236}">
                <a16:creationId xmlns="" xmlns:a16="http://schemas.microsoft.com/office/drawing/2014/main" id="{181A060B-16A5-41F7-B281-6CF432BB8572}"/>
              </a:ext>
            </a:extLst>
          </p:cNvPr>
          <p:cNvCxnSpPr/>
          <p:nvPr/>
        </p:nvCxnSpPr>
        <p:spPr>
          <a:xfrm flipV="1">
            <a:off x="6089180" y="311042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 xmlns:a16="http://schemas.microsoft.com/office/drawing/2014/main" id="{CAD8455C-4224-44A8-B717-FA28BCCB6E18}"/>
              </a:ext>
            </a:extLst>
          </p:cNvPr>
          <p:cNvCxnSpPr/>
          <p:nvPr/>
        </p:nvCxnSpPr>
        <p:spPr>
          <a:xfrm flipV="1">
            <a:off x="7047125" y="309331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 xmlns:a16="http://schemas.microsoft.com/office/drawing/2014/main" id="{EAD5F1D8-BB0F-4466-9066-877AAC7B22D4}"/>
              </a:ext>
            </a:extLst>
          </p:cNvPr>
          <p:cNvCxnSpPr>
            <a:stCxn id="347" idx="6"/>
            <a:endCxn id="341" idx="3"/>
          </p:cNvCxnSpPr>
          <p:nvPr/>
        </p:nvCxnSpPr>
        <p:spPr>
          <a:xfrm flipV="1">
            <a:off x="5318930" y="2090050"/>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 xmlns:a16="http://schemas.microsoft.com/office/drawing/2014/main" id="{12045B7C-00C4-40CA-9B8F-1A4A81BA343B}"/>
              </a:ext>
            </a:extLst>
          </p:cNvPr>
          <p:cNvCxnSpPr>
            <a:stCxn id="347" idx="6"/>
            <a:endCxn id="344" idx="1"/>
          </p:cNvCxnSpPr>
          <p:nvPr/>
        </p:nvCxnSpPr>
        <p:spPr>
          <a:xfrm>
            <a:off x="5318930" y="2512148"/>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 xmlns:a16="http://schemas.microsoft.com/office/drawing/2014/main" id="{85F5D3CB-451B-444D-9C3A-18078783EF01}"/>
              </a:ext>
            </a:extLst>
          </p:cNvPr>
          <p:cNvCxnSpPr>
            <a:stCxn id="343" idx="5"/>
            <a:endCxn id="348" idx="2"/>
          </p:cNvCxnSpPr>
          <p:nvPr/>
        </p:nvCxnSpPr>
        <p:spPr>
          <a:xfrm>
            <a:off x="7984096" y="2124486"/>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 xmlns:a16="http://schemas.microsoft.com/office/drawing/2014/main" id="{11D32201-3126-4D65-AA3F-4152E2C1A1BE}"/>
              </a:ext>
            </a:extLst>
          </p:cNvPr>
          <p:cNvCxnSpPr>
            <a:stCxn id="346" idx="7"/>
            <a:endCxn id="348" idx="2"/>
          </p:cNvCxnSpPr>
          <p:nvPr/>
        </p:nvCxnSpPr>
        <p:spPr>
          <a:xfrm flipV="1">
            <a:off x="7997163" y="2485329"/>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8" name="Straight Arrow Connector 357">
            <a:extLst>
              <a:ext uri="{FF2B5EF4-FFF2-40B4-BE49-F238E27FC236}">
                <a16:creationId xmlns="" xmlns:a16="http://schemas.microsoft.com/office/drawing/2014/main" id="{1BD03993-62D3-4926-A221-2B6539C06C89}"/>
              </a:ext>
            </a:extLst>
          </p:cNvPr>
          <p:cNvCxnSpPr>
            <a:cxnSpLocks/>
          </p:cNvCxnSpPr>
          <p:nvPr/>
        </p:nvCxnSpPr>
        <p:spPr>
          <a:xfrm flipH="1">
            <a:off x="8118959" y="2687299"/>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9" name="Straight Arrow Connector 358">
            <a:extLst>
              <a:ext uri="{FF2B5EF4-FFF2-40B4-BE49-F238E27FC236}">
                <a16:creationId xmlns="" xmlns:a16="http://schemas.microsoft.com/office/drawing/2014/main" id="{2306874E-AEBE-4FE2-A60F-5135BC80F0CD}"/>
              </a:ext>
            </a:extLst>
          </p:cNvPr>
          <p:cNvCxnSpPr>
            <a:cxnSpLocks/>
          </p:cNvCxnSpPr>
          <p:nvPr/>
        </p:nvCxnSpPr>
        <p:spPr>
          <a:xfrm>
            <a:off x="7720257" y="2250303"/>
            <a:ext cx="0" cy="563317"/>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 xmlns:a16="http://schemas.microsoft.com/office/drawing/2014/main" id="{99FEDBB2-374E-4714-9327-01F9ED8D1D78}"/>
              </a:ext>
            </a:extLst>
          </p:cNvPr>
          <p:cNvCxnSpPr/>
          <p:nvPr/>
        </p:nvCxnSpPr>
        <p:spPr>
          <a:xfrm flipV="1">
            <a:off x="5315498" y="2070981"/>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 xmlns:a16="http://schemas.microsoft.com/office/drawing/2014/main" id="{7F2545BE-9633-455F-8EC6-8A069DD25C39}"/>
              </a:ext>
            </a:extLst>
          </p:cNvPr>
          <p:cNvCxnSpPr/>
          <p:nvPr/>
        </p:nvCxnSpPr>
        <p:spPr>
          <a:xfrm>
            <a:off x="6169730" y="319215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2" name="Straight Arrow Connector 361">
            <a:extLst>
              <a:ext uri="{FF2B5EF4-FFF2-40B4-BE49-F238E27FC236}">
                <a16:creationId xmlns="" xmlns:a16="http://schemas.microsoft.com/office/drawing/2014/main" id="{908A4E86-4431-4637-84CF-0941FC6E9A8C}"/>
              </a:ext>
            </a:extLst>
          </p:cNvPr>
          <p:cNvCxnSpPr/>
          <p:nvPr/>
        </p:nvCxnSpPr>
        <p:spPr>
          <a:xfrm>
            <a:off x="7164689" y="318527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3" name="Straight Arrow Connector 362">
            <a:extLst>
              <a:ext uri="{FF2B5EF4-FFF2-40B4-BE49-F238E27FC236}">
                <a16:creationId xmlns="" xmlns:a16="http://schemas.microsoft.com/office/drawing/2014/main" id="{AD6B1C0A-C700-4957-99D2-EB9AD0841114}"/>
              </a:ext>
            </a:extLst>
          </p:cNvPr>
          <p:cNvCxnSpPr/>
          <p:nvPr/>
        </p:nvCxnSpPr>
        <p:spPr>
          <a:xfrm>
            <a:off x="5289251" y="2655319"/>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 xmlns:a16="http://schemas.microsoft.com/office/drawing/2014/main" id="{243F5455-C7E1-47B1-8EBC-7A801CC99AF8}"/>
              </a:ext>
            </a:extLst>
          </p:cNvPr>
          <p:cNvCxnSpPr>
            <a:stCxn id="346" idx="0"/>
            <a:endCxn id="343" idx="4"/>
          </p:cNvCxnSpPr>
          <p:nvPr/>
        </p:nvCxnSpPr>
        <p:spPr>
          <a:xfrm flipH="1" flipV="1">
            <a:off x="7817833" y="2183789"/>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 xmlns:a16="http://schemas.microsoft.com/office/drawing/2014/main" id="{83C6E6FB-97E7-4EC2-B567-100E6EBA1F50}"/>
              </a:ext>
            </a:extLst>
          </p:cNvPr>
          <p:cNvCxnSpPr>
            <a:stCxn id="344" idx="0"/>
            <a:endCxn id="341" idx="4"/>
          </p:cNvCxnSpPr>
          <p:nvPr/>
        </p:nvCxnSpPr>
        <p:spPr>
          <a:xfrm flipV="1">
            <a:off x="5893239" y="2149353"/>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7" name="Straight Arrow Connector 366">
            <a:extLst>
              <a:ext uri="{FF2B5EF4-FFF2-40B4-BE49-F238E27FC236}">
                <a16:creationId xmlns="" xmlns:a16="http://schemas.microsoft.com/office/drawing/2014/main" id="{07C221B3-4651-44A8-953A-6562EC812C13}"/>
              </a:ext>
            </a:extLst>
          </p:cNvPr>
          <p:cNvCxnSpPr/>
          <p:nvPr/>
        </p:nvCxnSpPr>
        <p:spPr>
          <a:xfrm>
            <a:off x="6166630" y="2985151"/>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8" name="Straight Arrow Connector 367">
            <a:extLst>
              <a:ext uri="{FF2B5EF4-FFF2-40B4-BE49-F238E27FC236}">
                <a16:creationId xmlns="" xmlns:a16="http://schemas.microsoft.com/office/drawing/2014/main" id="{AC8F68D7-0467-443F-B8FD-A896A4B97CFA}"/>
              </a:ext>
            </a:extLst>
          </p:cNvPr>
          <p:cNvCxnSpPr/>
          <p:nvPr/>
        </p:nvCxnSpPr>
        <p:spPr>
          <a:xfrm flipV="1">
            <a:off x="5450372" y="2212234"/>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 xmlns:a16="http://schemas.microsoft.com/office/drawing/2014/main" id="{07349F1F-6AB6-4B78-93FF-9BF29EA08F1B}"/>
              </a:ext>
            </a:extLst>
          </p:cNvPr>
          <p:cNvCxnSpPr/>
          <p:nvPr/>
        </p:nvCxnSpPr>
        <p:spPr>
          <a:xfrm flipH="1">
            <a:off x="8008407" y="2529435"/>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1" name="Straight Arrow Connector 370">
            <a:extLst>
              <a:ext uri="{FF2B5EF4-FFF2-40B4-BE49-F238E27FC236}">
                <a16:creationId xmlns="" xmlns:a16="http://schemas.microsoft.com/office/drawing/2014/main" id="{56AE553A-874A-468F-A184-11607D94DBBB}"/>
              </a:ext>
            </a:extLst>
          </p:cNvPr>
          <p:cNvCxnSpPr/>
          <p:nvPr/>
        </p:nvCxnSpPr>
        <p:spPr>
          <a:xfrm flipH="1" flipV="1">
            <a:off x="7969840" y="2231982"/>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2" name="Straight Arrow Connector 371">
            <a:extLst>
              <a:ext uri="{FF2B5EF4-FFF2-40B4-BE49-F238E27FC236}">
                <a16:creationId xmlns="" xmlns:a16="http://schemas.microsoft.com/office/drawing/2014/main" id="{DD4E8BF6-FF22-423A-AE09-B4A35E27FDEC}"/>
              </a:ext>
            </a:extLst>
          </p:cNvPr>
          <p:cNvCxnSpPr/>
          <p:nvPr/>
        </p:nvCxnSpPr>
        <p:spPr>
          <a:xfrm>
            <a:off x="5448409" y="2556305"/>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73" name="Picture 372">
            <a:extLst>
              <a:ext uri="{FF2B5EF4-FFF2-40B4-BE49-F238E27FC236}">
                <a16:creationId xmlns="" xmlns:a16="http://schemas.microsoft.com/office/drawing/2014/main" id="{45AE7D42-133C-4A8A-9F63-69D9A5009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864" y="2766341"/>
            <a:ext cx="588086" cy="457575"/>
          </a:xfrm>
          <a:prstGeom prst="rect">
            <a:avLst/>
          </a:prstGeom>
        </p:spPr>
      </p:pic>
      <p:sp>
        <p:nvSpPr>
          <p:cNvPr id="374" name="TextBox 373">
            <a:extLst>
              <a:ext uri="{FF2B5EF4-FFF2-40B4-BE49-F238E27FC236}">
                <a16:creationId xmlns="" xmlns:a16="http://schemas.microsoft.com/office/drawing/2014/main" id="{EE36418F-7719-4F0A-9542-8271C8E063FB}"/>
              </a:ext>
            </a:extLst>
          </p:cNvPr>
          <p:cNvSpPr txBox="1"/>
          <p:nvPr/>
        </p:nvSpPr>
        <p:spPr>
          <a:xfrm>
            <a:off x="4778439" y="3223916"/>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75" name="Oval 374">
            <a:extLst>
              <a:ext uri="{FF2B5EF4-FFF2-40B4-BE49-F238E27FC236}">
                <a16:creationId xmlns="" xmlns:a16="http://schemas.microsoft.com/office/drawing/2014/main" id="{EC9F156E-8914-481E-BA3F-69A683A56103}"/>
              </a:ext>
            </a:extLst>
          </p:cNvPr>
          <p:cNvSpPr/>
          <p:nvPr/>
        </p:nvSpPr>
        <p:spPr>
          <a:xfrm>
            <a:off x="1053729" y="438933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76" name="Oval 375">
            <a:extLst>
              <a:ext uri="{FF2B5EF4-FFF2-40B4-BE49-F238E27FC236}">
                <a16:creationId xmlns="" xmlns:a16="http://schemas.microsoft.com/office/drawing/2014/main" id="{AE737AF0-B5DB-4B12-997D-A8EE6FC23B7F}"/>
              </a:ext>
            </a:extLst>
          </p:cNvPr>
          <p:cNvSpPr/>
          <p:nvPr/>
        </p:nvSpPr>
        <p:spPr>
          <a:xfrm>
            <a:off x="2016026" y="438933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77" name="Oval 376">
            <a:extLst>
              <a:ext uri="{FF2B5EF4-FFF2-40B4-BE49-F238E27FC236}">
                <a16:creationId xmlns="" xmlns:a16="http://schemas.microsoft.com/office/drawing/2014/main" id="{88836C02-6867-4988-AFAF-D8E7631BE480}"/>
              </a:ext>
            </a:extLst>
          </p:cNvPr>
          <p:cNvSpPr/>
          <p:nvPr/>
        </p:nvSpPr>
        <p:spPr>
          <a:xfrm>
            <a:off x="2978322" y="442376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78" name="Oval 377">
            <a:extLst>
              <a:ext uri="{FF2B5EF4-FFF2-40B4-BE49-F238E27FC236}">
                <a16:creationId xmlns="" xmlns:a16="http://schemas.microsoft.com/office/drawing/2014/main" id="{99C3E465-6F57-474D-BB37-CA42DE7CB2FA}"/>
              </a:ext>
            </a:extLst>
          </p:cNvPr>
          <p:cNvSpPr/>
          <p:nvPr/>
        </p:nvSpPr>
        <p:spPr>
          <a:xfrm>
            <a:off x="1053728" y="552397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79" name="Oval 378">
            <a:extLst>
              <a:ext uri="{FF2B5EF4-FFF2-40B4-BE49-F238E27FC236}">
                <a16:creationId xmlns="" xmlns:a16="http://schemas.microsoft.com/office/drawing/2014/main" id="{D8D6C8ED-EFFD-4888-9540-90E39B58F64D}"/>
              </a:ext>
            </a:extLst>
          </p:cNvPr>
          <p:cNvSpPr/>
          <p:nvPr/>
        </p:nvSpPr>
        <p:spPr>
          <a:xfrm>
            <a:off x="2022558" y="553577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80" name="Oval 379">
            <a:extLst>
              <a:ext uri="{FF2B5EF4-FFF2-40B4-BE49-F238E27FC236}">
                <a16:creationId xmlns="" xmlns:a16="http://schemas.microsoft.com/office/drawing/2014/main" id="{FB513175-C419-4CA8-8F74-4AE49383A9EA}"/>
              </a:ext>
            </a:extLst>
          </p:cNvPr>
          <p:cNvSpPr/>
          <p:nvPr/>
        </p:nvSpPr>
        <p:spPr>
          <a:xfrm>
            <a:off x="2991389" y="557038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81" name="Oval 380">
            <a:extLst>
              <a:ext uri="{FF2B5EF4-FFF2-40B4-BE49-F238E27FC236}">
                <a16:creationId xmlns="" xmlns:a16="http://schemas.microsoft.com/office/drawing/2014/main" id="{AADEFD50-94B2-48F7-9851-F3450D17AAAC}"/>
              </a:ext>
            </a:extLst>
          </p:cNvPr>
          <p:cNvSpPr/>
          <p:nvPr/>
        </p:nvSpPr>
        <p:spPr>
          <a:xfrm>
            <a:off x="244288" y="495460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82" name="Oval 381">
            <a:extLst>
              <a:ext uri="{FF2B5EF4-FFF2-40B4-BE49-F238E27FC236}">
                <a16:creationId xmlns="" xmlns:a16="http://schemas.microsoft.com/office/drawing/2014/main" id="{C72F58C2-D07D-4CAF-AF58-E3CA5A0566BF}"/>
              </a:ext>
            </a:extLst>
          </p:cNvPr>
          <p:cNvSpPr/>
          <p:nvPr/>
        </p:nvSpPr>
        <p:spPr>
          <a:xfrm>
            <a:off x="3857891" y="492778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83" name="Straight Connector 382">
            <a:extLst>
              <a:ext uri="{FF2B5EF4-FFF2-40B4-BE49-F238E27FC236}">
                <a16:creationId xmlns="" xmlns:a16="http://schemas.microsoft.com/office/drawing/2014/main" id="{50787131-860B-4E57-976F-ABA468686A52}"/>
              </a:ext>
            </a:extLst>
          </p:cNvPr>
          <p:cNvCxnSpPr>
            <a:stCxn id="375" idx="6"/>
            <a:endCxn id="376" idx="2"/>
          </p:cNvCxnSpPr>
          <p:nvPr/>
        </p:nvCxnSpPr>
        <p:spPr>
          <a:xfrm flipV="1">
            <a:off x="1523992" y="4591806"/>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 xmlns:a16="http://schemas.microsoft.com/office/drawing/2014/main" id="{DDB1C0E0-6A0B-4F06-BB68-9F353B13D56C}"/>
              </a:ext>
            </a:extLst>
          </p:cNvPr>
          <p:cNvCxnSpPr/>
          <p:nvPr/>
        </p:nvCxnSpPr>
        <p:spPr>
          <a:xfrm flipV="1">
            <a:off x="2475403" y="4591803"/>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 xmlns:a16="http://schemas.microsoft.com/office/drawing/2014/main" id="{1F684CB2-E823-49F8-9034-531046DAF146}"/>
              </a:ext>
            </a:extLst>
          </p:cNvPr>
          <p:cNvCxnSpPr/>
          <p:nvPr/>
        </p:nvCxnSpPr>
        <p:spPr>
          <a:xfrm flipV="1">
            <a:off x="1484801" y="575535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 xmlns:a16="http://schemas.microsoft.com/office/drawing/2014/main" id="{0BDA5899-9FDA-410E-9EB7-8EB50448F63A}"/>
              </a:ext>
            </a:extLst>
          </p:cNvPr>
          <p:cNvCxnSpPr/>
          <p:nvPr/>
        </p:nvCxnSpPr>
        <p:spPr>
          <a:xfrm flipV="1">
            <a:off x="2442746" y="5738245"/>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 xmlns:a16="http://schemas.microsoft.com/office/drawing/2014/main" id="{464191CB-E9B7-4BEA-AA0A-697397F561F0}"/>
              </a:ext>
            </a:extLst>
          </p:cNvPr>
          <p:cNvCxnSpPr>
            <a:stCxn id="381" idx="6"/>
            <a:endCxn id="375" idx="3"/>
          </p:cNvCxnSpPr>
          <p:nvPr/>
        </p:nvCxnSpPr>
        <p:spPr>
          <a:xfrm flipV="1">
            <a:off x="714551" y="4734978"/>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 xmlns:a16="http://schemas.microsoft.com/office/drawing/2014/main" id="{45666C78-020D-4066-8692-4FA189E76702}"/>
              </a:ext>
            </a:extLst>
          </p:cNvPr>
          <p:cNvCxnSpPr>
            <a:stCxn id="381" idx="6"/>
            <a:endCxn id="378" idx="1"/>
          </p:cNvCxnSpPr>
          <p:nvPr/>
        </p:nvCxnSpPr>
        <p:spPr>
          <a:xfrm>
            <a:off x="714551" y="5157076"/>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 xmlns:a16="http://schemas.microsoft.com/office/drawing/2014/main" id="{9578F1C8-65DD-4008-901A-2D73482AC73A}"/>
              </a:ext>
            </a:extLst>
          </p:cNvPr>
          <p:cNvCxnSpPr>
            <a:stCxn id="377" idx="5"/>
            <a:endCxn id="382" idx="2"/>
          </p:cNvCxnSpPr>
          <p:nvPr/>
        </p:nvCxnSpPr>
        <p:spPr>
          <a:xfrm>
            <a:off x="3379717" y="4769414"/>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 xmlns:a16="http://schemas.microsoft.com/office/drawing/2014/main" id="{F4B4032B-AB6C-4239-AE3D-4E32DAAAA5AF}"/>
              </a:ext>
            </a:extLst>
          </p:cNvPr>
          <p:cNvCxnSpPr>
            <a:stCxn id="380" idx="7"/>
            <a:endCxn id="382" idx="2"/>
          </p:cNvCxnSpPr>
          <p:nvPr/>
        </p:nvCxnSpPr>
        <p:spPr>
          <a:xfrm flipV="1">
            <a:off x="3392784" y="5130257"/>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1" name="Straight Arrow Connector 390">
            <a:extLst>
              <a:ext uri="{FF2B5EF4-FFF2-40B4-BE49-F238E27FC236}">
                <a16:creationId xmlns="" xmlns:a16="http://schemas.microsoft.com/office/drawing/2014/main" id="{DBC30B31-635F-4230-9ABB-12A9F55DD994}"/>
              </a:ext>
            </a:extLst>
          </p:cNvPr>
          <p:cNvCxnSpPr/>
          <p:nvPr/>
        </p:nvCxnSpPr>
        <p:spPr>
          <a:xfrm>
            <a:off x="1584949" y="450214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2" name="Straight Arrow Connector 391">
            <a:extLst>
              <a:ext uri="{FF2B5EF4-FFF2-40B4-BE49-F238E27FC236}">
                <a16:creationId xmlns="" xmlns:a16="http://schemas.microsoft.com/office/drawing/2014/main" id="{E24BC493-F1B0-43D2-AA71-7EF0DF73D9C8}"/>
              </a:ext>
            </a:extLst>
          </p:cNvPr>
          <p:cNvCxnSpPr>
            <a:cxnSpLocks/>
          </p:cNvCxnSpPr>
          <p:nvPr/>
        </p:nvCxnSpPr>
        <p:spPr>
          <a:xfrm flipH="1">
            <a:off x="3514580" y="5332227"/>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3" name="Straight Arrow Connector 392">
            <a:extLst>
              <a:ext uri="{FF2B5EF4-FFF2-40B4-BE49-F238E27FC236}">
                <a16:creationId xmlns="" xmlns:a16="http://schemas.microsoft.com/office/drawing/2014/main" id="{DFF52DFF-57B7-49F5-9503-A19483796DD3}"/>
              </a:ext>
            </a:extLst>
          </p:cNvPr>
          <p:cNvCxnSpPr/>
          <p:nvPr/>
        </p:nvCxnSpPr>
        <p:spPr>
          <a:xfrm>
            <a:off x="2547247" y="449779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4" name="Straight Arrow Connector 393">
            <a:extLst>
              <a:ext uri="{FF2B5EF4-FFF2-40B4-BE49-F238E27FC236}">
                <a16:creationId xmlns="" xmlns:a16="http://schemas.microsoft.com/office/drawing/2014/main" id="{3066AF5F-8F68-4BF9-AE66-6DF27C02AB07}"/>
              </a:ext>
            </a:extLst>
          </p:cNvPr>
          <p:cNvCxnSpPr/>
          <p:nvPr/>
        </p:nvCxnSpPr>
        <p:spPr>
          <a:xfrm flipV="1">
            <a:off x="711119" y="4715909"/>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5" name="Straight Arrow Connector 394">
            <a:extLst>
              <a:ext uri="{FF2B5EF4-FFF2-40B4-BE49-F238E27FC236}">
                <a16:creationId xmlns="" xmlns:a16="http://schemas.microsoft.com/office/drawing/2014/main" id="{F26E819F-617A-454F-BF9E-0F4600B8DCFD}"/>
              </a:ext>
            </a:extLst>
          </p:cNvPr>
          <p:cNvCxnSpPr/>
          <p:nvPr/>
        </p:nvCxnSpPr>
        <p:spPr>
          <a:xfrm>
            <a:off x="1565351" y="5837082"/>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6" name="Straight Arrow Connector 395">
            <a:extLst>
              <a:ext uri="{FF2B5EF4-FFF2-40B4-BE49-F238E27FC236}">
                <a16:creationId xmlns="" xmlns:a16="http://schemas.microsoft.com/office/drawing/2014/main" id="{8BE99107-46DC-43EE-A4A7-090A524159AB}"/>
              </a:ext>
            </a:extLst>
          </p:cNvPr>
          <p:cNvCxnSpPr/>
          <p:nvPr/>
        </p:nvCxnSpPr>
        <p:spPr>
          <a:xfrm>
            <a:off x="2560310" y="5830202"/>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7" name="Straight Arrow Connector 396">
            <a:extLst>
              <a:ext uri="{FF2B5EF4-FFF2-40B4-BE49-F238E27FC236}">
                <a16:creationId xmlns="" xmlns:a16="http://schemas.microsoft.com/office/drawing/2014/main" id="{02633D4B-C1F5-49A8-B948-6575A9C9C5F1}"/>
              </a:ext>
            </a:extLst>
          </p:cNvPr>
          <p:cNvCxnSpPr/>
          <p:nvPr/>
        </p:nvCxnSpPr>
        <p:spPr>
          <a:xfrm>
            <a:off x="684872" y="5300247"/>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 xmlns:a16="http://schemas.microsoft.com/office/drawing/2014/main" id="{65A316CE-E4AC-43F9-9FE2-17FBCCF142D5}"/>
              </a:ext>
            </a:extLst>
          </p:cNvPr>
          <p:cNvCxnSpPr>
            <a:stCxn id="379" idx="0"/>
            <a:endCxn id="376" idx="4"/>
          </p:cNvCxnSpPr>
          <p:nvPr/>
        </p:nvCxnSpPr>
        <p:spPr>
          <a:xfrm flipH="1" flipV="1">
            <a:off x="2251158" y="4794280"/>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 xmlns:a16="http://schemas.microsoft.com/office/drawing/2014/main" id="{360472FE-81EC-472B-86D8-C74E70989DC7}"/>
              </a:ext>
            </a:extLst>
          </p:cNvPr>
          <p:cNvCxnSpPr>
            <a:stCxn id="380" idx="0"/>
            <a:endCxn id="377" idx="4"/>
          </p:cNvCxnSpPr>
          <p:nvPr/>
        </p:nvCxnSpPr>
        <p:spPr>
          <a:xfrm flipH="1" flipV="1">
            <a:off x="3213454" y="4828717"/>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 xmlns:a16="http://schemas.microsoft.com/office/drawing/2014/main" id="{4C80F8E8-A765-4B4F-8CE3-31A92F9F3D78}"/>
              </a:ext>
            </a:extLst>
          </p:cNvPr>
          <p:cNvCxnSpPr>
            <a:stCxn id="378" idx="0"/>
            <a:endCxn id="375" idx="4"/>
          </p:cNvCxnSpPr>
          <p:nvPr/>
        </p:nvCxnSpPr>
        <p:spPr>
          <a:xfrm flipV="1">
            <a:off x="1288860" y="4794281"/>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01" name="Straight Arrow Connector 400">
            <a:extLst>
              <a:ext uri="{FF2B5EF4-FFF2-40B4-BE49-F238E27FC236}">
                <a16:creationId xmlns="" xmlns:a16="http://schemas.microsoft.com/office/drawing/2014/main" id="{05E40D35-CB0E-4DE7-9156-E17FC574E7C6}"/>
              </a:ext>
            </a:extLst>
          </p:cNvPr>
          <p:cNvCxnSpPr/>
          <p:nvPr/>
        </p:nvCxnSpPr>
        <p:spPr>
          <a:xfrm>
            <a:off x="1562251" y="5630079"/>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2" name="Straight Arrow Connector 401">
            <a:extLst>
              <a:ext uri="{FF2B5EF4-FFF2-40B4-BE49-F238E27FC236}">
                <a16:creationId xmlns="" xmlns:a16="http://schemas.microsoft.com/office/drawing/2014/main" id="{002A72FF-DA8D-400A-9449-3314F168E52A}"/>
              </a:ext>
            </a:extLst>
          </p:cNvPr>
          <p:cNvCxnSpPr/>
          <p:nvPr/>
        </p:nvCxnSpPr>
        <p:spPr>
          <a:xfrm flipV="1">
            <a:off x="845993" y="4857162"/>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3" name="Straight Arrow Connector 402">
            <a:extLst>
              <a:ext uri="{FF2B5EF4-FFF2-40B4-BE49-F238E27FC236}">
                <a16:creationId xmlns="" xmlns:a16="http://schemas.microsoft.com/office/drawing/2014/main" id="{B2EEA368-ED45-47E7-AE7E-38C7D7C0028F}"/>
              </a:ext>
            </a:extLst>
          </p:cNvPr>
          <p:cNvCxnSpPr/>
          <p:nvPr/>
        </p:nvCxnSpPr>
        <p:spPr>
          <a:xfrm flipH="1">
            <a:off x="2554056" y="4730433"/>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4" name="Straight Arrow Connector 403">
            <a:extLst>
              <a:ext uri="{FF2B5EF4-FFF2-40B4-BE49-F238E27FC236}">
                <a16:creationId xmlns="" xmlns:a16="http://schemas.microsoft.com/office/drawing/2014/main" id="{04D02614-4C23-416D-B9DE-648E0D6EECE1}"/>
              </a:ext>
            </a:extLst>
          </p:cNvPr>
          <p:cNvCxnSpPr/>
          <p:nvPr/>
        </p:nvCxnSpPr>
        <p:spPr>
          <a:xfrm flipH="1">
            <a:off x="3404028" y="5174363"/>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 xmlns:a16="http://schemas.microsoft.com/office/drawing/2014/main" id="{F1CB5963-07B8-4BBB-9588-E2E112F21208}"/>
              </a:ext>
            </a:extLst>
          </p:cNvPr>
          <p:cNvCxnSpPr/>
          <p:nvPr/>
        </p:nvCxnSpPr>
        <p:spPr>
          <a:xfrm flipH="1" flipV="1">
            <a:off x="3365461" y="4876910"/>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 xmlns:a16="http://schemas.microsoft.com/office/drawing/2014/main" id="{E1C61F46-9473-45A5-8786-E50B2B3AB9D2}"/>
              </a:ext>
            </a:extLst>
          </p:cNvPr>
          <p:cNvCxnSpPr/>
          <p:nvPr/>
        </p:nvCxnSpPr>
        <p:spPr>
          <a:xfrm>
            <a:off x="844030" y="5201233"/>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407" name="Picture 406">
            <a:extLst>
              <a:ext uri="{FF2B5EF4-FFF2-40B4-BE49-F238E27FC236}">
                <a16:creationId xmlns="" xmlns:a16="http://schemas.microsoft.com/office/drawing/2014/main" id="{C0EFD80F-0723-4F3F-A85F-14E1CA2F7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85" y="5411269"/>
            <a:ext cx="588086" cy="457575"/>
          </a:xfrm>
          <a:prstGeom prst="rect">
            <a:avLst/>
          </a:prstGeom>
        </p:spPr>
      </p:pic>
      <p:sp>
        <p:nvSpPr>
          <p:cNvPr id="408" name="TextBox 407">
            <a:extLst>
              <a:ext uri="{FF2B5EF4-FFF2-40B4-BE49-F238E27FC236}">
                <a16:creationId xmlns="" xmlns:a16="http://schemas.microsoft.com/office/drawing/2014/main" id="{F8CAD22B-E290-4597-A41A-3D9F4A68F003}"/>
              </a:ext>
            </a:extLst>
          </p:cNvPr>
          <p:cNvSpPr txBox="1"/>
          <p:nvPr/>
        </p:nvSpPr>
        <p:spPr>
          <a:xfrm>
            <a:off x="174060" y="5868844"/>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409" name="Oval 408">
            <a:extLst>
              <a:ext uri="{FF2B5EF4-FFF2-40B4-BE49-F238E27FC236}">
                <a16:creationId xmlns="" xmlns:a16="http://schemas.microsoft.com/office/drawing/2014/main" id="{99AE03C1-3EBB-4397-A1B0-C62B59310CAA}"/>
              </a:ext>
            </a:extLst>
          </p:cNvPr>
          <p:cNvSpPr/>
          <p:nvPr/>
        </p:nvSpPr>
        <p:spPr>
          <a:xfrm>
            <a:off x="5658108" y="432126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410" name="Oval 409">
            <a:extLst>
              <a:ext uri="{FF2B5EF4-FFF2-40B4-BE49-F238E27FC236}">
                <a16:creationId xmlns="" xmlns:a16="http://schemas.microsoft.com/office/drawing/2014/main" id="{25864D3E-D1EB-4263-84A0-6AA580E1427E}"/>
              </a:ext>
            </a:extLst>
          </p:cNvPr>
          <p:cNvSpPr/>
          <p:nvPr/>
        </p:nvSpPr>
        <p:spPr>
          <a:xfrm>
            <a:off x="6620405" y="432126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412" name="Oval 411">
            <a:extLst>
              <a:ext uri="{FF2B5EF4-FFF2-40B4-BE49-F238E27FC236}">
                <a16:creationId xmlns="" xmlns:a16="http://schemas.microsoft.com/office/drawing/2014/main" id="{37A726E9-3FC9-419D-B82F-931DFD325036}"/>
              </a:ext>
            </a:extLst>
          </p:cNvPr>
          <p:cNvSpPr/>
          <p:nvPr/>
        </p:nvSpPr>
        <p:spPr>
          <a:xfrm>
            <a:off x="5658107" y="545590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413" name="Oval 412">
            <a:extLst>
              <a:ext uri="{FF2B5EF4-FFF2-40B4-BE49-F238E27FC236}">
                <a16:creationId xmlns="" xmlns:a16="http://schemas.microsoft.com/office/drawing/2014/main" id="{52D4F322-8AF6-4ACC-8A16-0AF2E460FD2E}"/>
              </a:ext>
            </a:extLst>
          </p:cNvPr>
          <p:cNvSpPr/>
          <p:nvPr/>
        </p:nvSpPr>
        <p:spPr>
          <a:xfrm>
            <a:off x="6626937" y="546770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414" name="Oval 413">
            <a:extLst>
              <a:ext uri="{FF2B5EF4-FFF2-40B4-BE49-F238E27FC236}">
                <a16:creationId xmlns="" xmlns:a16="http://schemas.microsoft.com/office/drawing/2014/main" id="{379D5D88-F24E-4F13-99C1-BB59362FB98B}"/>
              </a:ext>
            </a:extLst>
          </p:cNvPr>
          <p:cNvSpPr/>
          <p:nvPr/>
        </p:nvSpPr>
        <p:spPr>
          <a:xfrm>
            <a:off x="7595768" y="550232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415" name="Oval 414">
            <a:extLst>
              <a:ext uri="{FF2B5EF4-FFF2-40B4-BE49-F238E27FC236}">
                <a16:creationId xmlns="" xmlns:a16="http://schemas.microsoft.com/office/drawing/2014/main" id="{E322B910-FC26-4354-8A7C-14106DF2379A}"/>
              </a:ext>
            </a:extLst>
          </p:cNvPr>
          <p:cNvSpPr/>
          <p:nvPr/>
        </p:nvSpPr>
        <p:spPr>
          <a:xfrm>
            <a:off x="4848667" y="488653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416" name="Oval 415">
            <a:extLst>
              <a:ext uri="{FF2B5EF4-FFF2-40B4-BE49-F238E27FC236}">
                <a16:creationId xmlns="" xmlns:a16="http://schemas.microsoft.com/office/drawing/2014/main" id="{9612BE78-49C9-4DE1-9A2B-6ACC32B8DD4B}"/>
              </a:ext>
            </a:extLst>
          </p:cNvPr>
          <p:cNvSpPr/>
          <p:nvPr/>
        </p:nvSpPr>
        <p:spPr>
          <a:xfrm>
            <a:off x="8462270" y="485971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417" name="Straight Connector 416">
            <a:extLst>
              <a:ext uri="{FF2B5EF4-FFF2-40B4-BE49-F238E27FC236}">
                <a16:creationId xmlns="" xmlns:a16="http://schemas.microsoft.com/office/drawing/2014/main" id="{638BD812-F990-470C-853B-C94962059D83}"/>
              </a:ext>
            </a:extLst>
          </p:cNvPr>
          <p:cNvCxnSpPr>
            <a:stCxn id="409" idx="6"/>
            <a:endCxn id="410" idx="2"/>
          </p:cNvCxnSpPr>
          <p:nvPr/>
        </p:nvCxnSpPr>
        <p:spPr>
          <a:xfrm flipV="1">
            <a:off x="6128371" y="452373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 xmlns:a16="http://schemas.microsoft.com/office/drawing/2014/main" id="{15A77CA6-7016-4A38-B644-F943E175614B}"/>
              </a:ext>
            </a:extLst>
          </p:cNvPr>
          <p:cNvCxnSpPr/>
          <p:nvPr/>
        </p:nvCxnSpPr>
        <p:spPr>
          <a:xfrm flipV="1">
            <a:off x="6089180" y="5687283"/>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 xmlns:a16="http://schemas.microsoft.com/office/drawing/2014/main" id="{BAED19D9-E648-46DE-A4A2-022B13F1C143}"/>
              </a:ext>
            </a:extLst>
          </p:cNvPr>
          <p:cNvCxnSpPr/>
          <p:nvPr/>
        </p:nvCxnSpPr>
        <p:spPr>
          <a:xfrm flipV="1">
            <a:off x="7047125" y="5670178"/>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 xmlns:a16="http://schemas.microsoft.com/office/drawing/2014/main" id="{F924C401-4597-491E-83F5-7C5C8F10D191}"/>
              </a:ext>
            </a:extLst>
          </p:cNvPr>
          <p:cNvCxnSpPr>
            <a:stCxn id="415" idx="6"/>
            <a:endCxn id="409" idx="3"/>
          </p:cNvCxnSpPr>
          <p:nvPr/>
        </p:nvCxnSpPr>
        <p:spPr>
          <a:xfrm flipV="1">
            <a:off x="5318930" y="4666911"/>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2" name="Straight Connector 421">
            <a:extLst>
              <a:ext uri="{FF2B5EF4-FFF2-40B4-BE49-F238E27FC236}">
                <a16:creationId xmlns="" xmlns:a16="http://schemas.microsoft.com/office/drawing/2014/main" id="{000325EF-8073-4BE2-BD63-18E274B42A69}"/>
              </a:ext>
            </a:extLst>
          </p:cNvPr>
          <p:cNvCxnSpPr>
            <a:stCxn id="415" idx="6"/>
            <a:endCxn id="412" idx="1"/>
          </p:cNvCxnSpPr>
          <p:nvPr/>
        </p:nvCxnSpPr>
        <p:spPr>
          <a:xfrm>
            <a:off x="5318930" y="5089009"/>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 xmlns:a16="http://schemas.microsoft.com/office/drawing/2014/main" id="{79243F6D-7496-44C9-8174-636E63764236}"/>
              </a:ext>
            </a:extLst>
          </p:cNvPr>
          <p:cNvCxnSpPr>
            <a:stCxn id="414" idx="7"/>
            <a:endCxn id="416" idx="2"/>
          </p:cNvCxnSpPr>
          <p:nvPr/>
        </p:nvCxnSpPr>
        <p:spPr>
          <a:xfrm flipV="1">
            <a:off x="7997163" y="5062190"/>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5" name="Straight Arrow Connector 424">
            <a:extLst>
              <a:ext uri="{FF2B5EF4-FFF2-40B4-BE49-F238E27FC236}">
                <a16:creationId xmlns="" xmlns:a16="http://schemas.microsoft.com/office/drawing/2014/main" id="{C4A52C55-CAF1-44C1-96BA-AE78D814DB5D}"/>
              </a:ext>
            </a:extLst>
          </p:cNvPr>
          <p:cNvCxnSpPr/>
          <p:nvPr/>
        </p:nvCxnSpPr>
        <p:spPr>
          <a:xfrm>
            <a:off x="6189328" y="443407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6" name="Straight Arrow Connector 425">
            <a:extLst>
              <a:ext uri="{FF2B5EF4-FFF2-40B4-BE49-F238E27FC236}">
                <a16:creationId xmlns="" xmlns:a16="http://schemas.microsoft.com/office/drawing/2014/main" id="{BB8AC216-5AA3-4FC6-B70E-F78885BC6629}"/>
              </a:ext>
            </a:extLst>
          </p:cNvPr>
          <p:cNvCxnSpPr>
            <a:cxnSpLocks/>
          </p:cNvCxnSpPr>
          <p:nvPr/>
        </p:nvCxnSpPr>
        <p:spPr>
          <a:xfrm flipH="1">
            <a:off x="8118959" y="5264160"/>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8" name="Straight Arrow Connector 427">
            <a:extLst>
              <a:ext uri="{FF2B5EF4-FFF2-40B4-BE49-F238E27FC236}">
                <a16:creationId xmlns="" xmlns:a16="http://schemas.microsoft.com/office/drawing/2014/main" id="{B8142FC7-2953-468B-B5A8-F2BA0332A1C8}"/>
              </a:ext>
            </a:extLst>
          </p:cNvPr>
          <p:cNvCxnSpPr/>
          <p:nvPr/>
        </p:nvCxnSpPr>
        <p:spPr>
          <a:xfrm flipV="1">
            <a:off x="5315498" y="4647842"/>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9" name="Straight Arrow Connector 428">
            <a:extLst>
              <a:ext uri="{FF2B5EF4-FFF2-40B4-BE49-F238E27FC236}">
                <a16:creationId xmlns="" xmlns:a16="http://schemas.microsoft.com/office/drawing/2014/main" id="{F1CC7583-BD71-4C50-80FF-35CAA0A8CC69}"/>
              </a:ext>
            </a:extLst>
          </p:cNvPr>
          <p:cNvCxnSpPr/>
          <p:nvPr/>
        </p:nvCxnSpPr>
        <p:spPr>
          <a:xfrm>
            <a:off x="6169730" y="576901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0" name="Straight Arrow Connector 429">
            <a:extLst>
              <a:ext uri="{FF2B5EF4-FFF2-40B4-BE49-F238E27FC236}">
                <a16:creationId xmlns="" xmlns:a16="http://schemas.microsoft.com/office/drawing/2014/main" id="{6873761C-D99D-4258-9E23-92CEEDC7142D}"/>
              </a:ext>
            </a:extLst>
          </p:cNvPr>
          <p:cNvCxnSpPr/>
          <p:nvPr/>
        </p:nvCxnSpPr>
        <p:spPr>
          <a:xfrm>
            <a:off x="7164689" y="576213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1" name="Straight Arrow Connector 430">
            <a:extLst>
              <a:ext uri="{FF2B5EF4-FFF2-40B4-BE49-F238E27FC236}">
                <a16:creationId xmlns="" xmlns:a16="http://schemas.microsoft.com/office/drawing/2014/main" id="{1695775F-F1C8-4197-9A50-AA0031A9D472}"/>
              </a:ext>
            </a:extLst>
          </p:cNvPr>
          <p:cNvCxnSpPr/>
          <p:nvPr/>
        </p:nvCxnSpPr>
        <p:spPr>
          <a:xfrm>
            <a:off x="5289251" y="5232180"/>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 xmlns:a16="http://schemas.microsoft.com/office/drawing/2014/main" id="{BF33168E-EA37-42D8-A6D8-B10FCC9AC873}"/>
              </a:ext>
            </a:extLst>
          </p:cNvPr>
          <p:cNvCxnSpPr>
            <a:stCxn id="413" idx="0"/>
            <a:endCxn id="410" idx="4"/>
          </p:cNvCxnSpPr>
          <p:nvPr/>
        </p:nvCxnSpPr>
        <p:spPr>
          <a:xfrm flipH="1" flipV="1">
            <a:off x="6855537" y="4726213"/>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 xmlns:a16="http://schemas.microsoft.com/office/drawing/2014/main" id="{6D4299E9-C419-4531-B741-92F1ED5A64F4}"/>
              </a:ext>
            </a:extLst>
          </p:cNvPr>
          <p:cNvCxnSpPr>
            <a:stCxn id="412" idx="0"/>
            <a:endCxn id="409" idx="4"/>
          </p:cNvCxnSpPr>
          <p:nvPr/>
        </p:nvCxnSpPr>
        <p:spPr>
          <a:xfrm flipV="1">
            <a:off x="5893239" y="4726214"/>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 xmlns:a16="http://schemas.microsoft.com/office/drawing/2014/main" id="{94D130E2-4B3E-4329-A381-8917FBC4489F}"/>
              </a:ext>
            </a:extLst>
          </p:cNvPr>
          <p:cNvCxnSpPr/>
          <p:nvPr/>
        </p:nvCxnSpPr>
        <p:spPr>
          <a:xfrm>
            <a:off x="6166630" y="5562012"/>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 xmlns:a16="http://schemas.microsoft.com/office/drawing/2014/main" id="{FBEE9B68-EB73-45D4-9BF0-E0F39D4B3ECC}"/>
              </a:ext>
            </a:extLst>
          </p:cNvPr>
          <p:cNvCxnSpPr/>
          <p:nvPr/>
        </p:nvCxnSpPr>
        <p:spPr>
          <a:xfrm flipV="1">
            <a:off x="5450372" y="4789095"/>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 xmlns:a16="http://schemas.microsoft.com/office/drawing/2014/main" id="{B43C4B9E-31CA-47A2-8FBA-6F3269F6ADB0}"/>
              </a:ext>
            </a:extLst>
          </p:cNvPr>
          <p:cNvCxnSpPr/>
          <p:nvPr/>
        </p:nvCxnSpPr>
        <p:spPr>
          <a:xfrm>
            <a:off x="5448409" y="5133166"/>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441" name="Picture 440">
            <a:extLst>
              <a:ext uri="{FF2B5EF4-FFF2-40B4-BE49-F238E27FC236}">
                <a16:creationId xmlns="" xmlns:a16="http://schemas.microsoft.com/office/drawing/2014/main" id="{BC9A4F9D-D62B-4F61-9D75-7C1F8B8D6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864" y="5343202"/>
            <a:ext cx="588086" cy="457575"/>
          </a:xfrm>
          <a:prstGeom prst="rect">
            <a:avLst/>
          </a:prstGeom>
        </p:spPr>
      </p:pic>
      <p:sp>
        <p:nvSpPr>
          <p:cNvPr id="442" name="TextBox 441">
            <a:extLst>
              <a:ext uri="{FF2B5EF4-FFF2-40B4-BE49-F238E27FC236}">
                <a16:creationId xmlns="" xmlns:a16="http://schemas.microsoft.com/office/drawing/2014/main" id="{2F4E0937-65A8-47CB-818B-E2A4960D41E2}"/>
              </a:ext>
            </a:extLst>
          </p:cNvPr>
          <p:cNvSpPr txBox="1"/>
          <p:nvPr/>
        </p:nvSpPr>
        <p:spPr>
          <a:xfrm>
            <a:off x="4778439" y="5800777"/>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Tree>
    <p:extLst>
      <p:ext uri="{BB962C8B-B14F-4D97-AF65-F5344CB8AC3E}">
        <p14:creationId xmlns:p14="http://schemas.microsoft.com/office/powerpoint/2010/main" val="473773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EC502BF-3E0C-4E13-B92C-2EE3A5AB271C}"/>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6E51A4F2-F5FB-4A3E-9D4F-293A7016F5A3}"/>
              </a:ext>
            </a:extLst>
          </p:cNvPr>
          <p:cNvSpPr>
            <a:spLocks noGrp="1"/>
          </p:cNvSpPr>
          <p:nvPr>
            <p:ph type="sldNum" sz="quarter" idx="4"/>
          </p:nvPr>
        </p:nvSpPr>
        <p:spPr/>
        <p:txBody>
          <a:bodyPr/>
          <a:lstStyle/>
          <a:p>
            <a:fld id="{2EF116DB-A468-3740-8B51-68F10C5D2402}" type="slidenum">
              <a:rPr lang="en-US" smtClean="0"/>
              <a:pPr/>
              <a:t>31</a:t>
            </a:fld>
            <a:endParaRPr lang="en-US" dirty="0"/>
          </a:p>
        </p:txBody>
      </p:sp>
      <p:sp>
        <p:nvSpPr>
          <p:cNvPr id="6" name="Rectangle 5">
            <a:extLst>
              <a:ext uri="{FF2B5EF4-FFF2-40B4-BE49-F238E27FC236}">
                <a16:creationId xmlns:a16="http://schemas.microsoft.com/office/drawing/2014/main" xmlns="" id="{EA96FEE4-0A4F-4FAE-9BE0-98448168E5FC}"/>
              </a:ext>
            </a:extLst>
          </p:cNvPr>
          <p:cNvSpPr/>
          <p:nvPr/>
        </p:nvSpPr>
        <p:spPr>
          <a:xfrm>
            <a:off x="226622" y="729831"/>
            <a:ext cx="8460178" cy="707886"/>
          </a:xfrm>
          <a:prstGeom prst="rect">
            <a:avLst/>
          </a:prstGeom>
        </p:spPr>
        <p:txBody>
          <a:bodyPr wrap="square">
            <a:sp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Practical Deployment Trial for Integrated SDWMN and Traffic Monitoring Application on </a:t>
            </a:r>
            <a:r>
              <a:rPr lang="en-US" sz="2000" b="1" dirty="0" err="1">
                <a:solidFill>
                  <a:srgbClr val="C00000"/>
                </a:solidFill>
                <a:latin typeface="Times New Roman" panose="02020603050405020304" pitchFamily="18" charset="0"/>
                <a:cs typeface="Times New Roman" panose="02020603050405020304" pitchFamily="18" charset="0"/>
              </a:rPr>
              <a:t>Phaya</a:t>
            </a:r>
            <a:r>
              <a:rPr lang="en-US" sz="2000" b="1" dirty="0">
                <a:solidFill>
                  <a:srgbClr val="C00000"/>
                </a:solidFill>
                <a:latin typeface="Times New Roman" panose="02020603050405020304" pitchFamily="18" charset="0"/>
                <a:cs typeface="Times New Roman" panose="02020603050405020304" pitchFamily="18" charset="0"/>
              </a:rPr>
              <a:t> Thai Road</a:t>
            </a:r>
          </a:p>
        </p:txBody>
      </p:sp>
      <p:pic>
        <p:nvPicPr>
          <p:cNvPr id="2" name="video-1544626977">
            <a:hlinkClick r:id="" action="ppaction://media"/>
            <a:extLst>
              <a:ext uri="{FF2B5EF4-FFF2-40B4-BE49-F238E27FC236}">
                <a16:creationId xmlns:a16="http://schemas.microsoft.com/office/drawing/2014/main" xmlns="" id="{9A69B218-02F3-4F28-AE45-26FECECF7F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0214" y="1528247"/>
            <a:ext cx="7938461" cy="4564615"/>
          </a:xfrm>
          <a:prstGeom prst="rect">
            <a:avLst/>
          </a:prstGeom>
        </p:spPr>
      </p:pic>
    </p:spTree>
    <p:extLst>
      <p:ext uri="{BB962C8B-B14F-4D97-AF65-F5344CB8AC3E}">
        <p14:creationId xmlns:p14="http://schemas.microsoft.com/office/powerpoint/2010/main" val="74107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32</a:t>
            </a:fld>
            <a:endParaRPr lang="en-US" dirty="0"/>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1885" y="1067373"/>
            <a:ext cx="7932719" cy="5347241"/>
          </a:xfrm>
          <a:prstGeom prst="rect">
            <a:avLst/>
          </a:prstGeom>
        </p:spPr>
      </p:pic>
      <p:cxnSp>
        <p:nvCxnSpPr>
          <p:cNvPr id="6" name="Straight Arrow Connector 5"/>
          <p:cNvCxnSpPr/>
          <p:nvPr/>
        </p:nvCxnSpPr>
        <p:spPr>
          <a:xfrm flipH="1">
            <a:off x="2592730" y="4421534"/>
            <a:ext cx="509286" cy="277792"/>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592730" y="5083220"/>
            <a:ext cx="509286" cy="27586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6345821" y="4433109"/>
            <a:ext cx="461058" cy="266217"/>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345821" y="5083220"/>
            <a:ext cx="461058" cy="27586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1406808" y="4560430"/>
            <a:ext cx="380999" cy="38389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395233" y="3680756"/>
            <a:ext cx="11575" cy="428262"/>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787808" y="2488562"/>
            <a:ext cx="2519904" cy="597142"/>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552912" y="1817361"/>
            <a:ext cx="1" cy="532304"/>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3653262" y="1569536"/>
            <a:ext cx="654450" cy="0"/>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8096695" y="3680756"/>
            <a:ext cx="1" cy="532304"/>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7407799" y="4560430"/>
            <a:ext cx="548070" cy="38389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405378" y="2488562"/>
            <a:ext cx="2297092" cy="562454"/>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3560764" y="5240925"/>
            <a:ext cx="1099595" cy="0"/>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754775" y="4861372"/>
            <a:ext cx="805989" cy="379553"/>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849793" y="4560430"/>
            <a:ext cx="917293" cy="0"/>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5767086" y="4560430"/>
            <a:ext cx="809264" cy="300942"/>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274660" y="1779808"/>
            <a:ext cx="654450" cy="0"/>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021225" y="1622956"/>
            <a:ext cx="1486864" cy="338554"/>
          </a:xfrm>
          <a:prstGeom prst="rect">
            <a:avLst/>
          </a:prstGeom>
          <a:noFill/>
        </p:spPr>
        <p:txBody>
          <a:bodyPr wrap="square" rtlCol="0">
            <a:spAutoFit/>
          </a:bodyPr>
          <a:lstStyle/>
          <a:p>
            <a:r>
              <a:rPr lang="en-US" sz="1600" dirty="0" smtClean="0">
                <a:solidFill>
                  <a:srgbClr val="FF0000"/>
                </a:solidFill>
                <a:latin typeface="Arial" charset="0"/>
                <a:ea typeface="Arial" charset="0"/>
                <a:cs typeface="Arial" charset="0"/>
              </a:rPr>
              <a:t>Control Route</a:t>
            </a:r>
          </a:p>
        </p:txBody>
      </p:sp>
      <p:sp>
        <p:nvSpPr>
          <p:cNvPr id="8" name="Rectangle 7"/>
          <p:cNvSpPr/>
          <p:nvPr/>
        </p:nvSpPr>
        <p:spPr>
          <a:xfrm>
            <a:off x="250025" y="764549"/>
            <a:ext cx="8002724" cy="461665"/>
          </a:xfrm>
          <a:prstGeom prst="rect">
            <a:avLst/>
          </a:prstGeom>
        </p:spPr>
        <p:txBody>
          <a:bodyPr wrap="square">
            <a:spAutoFit/>
          </a:bodyPr>
          <a:lstStyle/>
          <a:p>
            <a:pPr algn="just"/>
            <a:r>
              <a:rPr lang="en-US" sz="2400" b="1" dirty="0" smtClean="0">
                <a:solidFill>
                  <a:srgbClr val="0070C0"/>
                </a:solidFill>
                <a:latin typeface="Times New Roman" charset="0"/>
                <a:ea typeface="Times New Roman" charset="0"/>
                <a:cs typeface="Times New Roman" charset="0"/>
              </a:rPr>
              <a:t>Design of updated SDWMN with Virtual Private Network</a:t>
            </a:r>
            <a:endParaRPr lang="en-US" sz="2400" b="1" dirty="0">
              <a:solidFill>
                <a:srgbClr val="0070C0"/>
              </a:solidFill>
              <a:latin typeface="Times New Roman" charset="0"/>
              <a:ea typeface="Times New Roman" charset="0"/>
              <a:cs typeface="Times New Roman" charset="0"/>
            </a:endParaRPr>
          </a:p>
        </p:txBody>
      </p:sp>
      <p:sp>
        <p:nvSpPr>
          <p:cNvPr id="28" name="TextBox 27"/>
          <p:cNvSpPr txBox="1"/>
          <p:nvPr/>
        </p:nvSpPr>
        <p:spPr>
          <a:xfrm>
            <a:off x="3980487" y="5942276"/>
            <a:ext cx="1691108" cy="307777"/>
          </a:xfrm>
          <a:prstGeom prst="rect">
            <a:avLst/>
          </a:prstGeom>
          <a:noFill/>
        </p:spPr>
        <p:txBody>
          <a:bodyPr wrap="square" rtlCol="0">
            <a:spAutoFit/>
          </a:bodyPr>
          <a:lstStyle/>
          <a:p>
            <a:r>
              <a:rPr lang="en-US" sz="1400" b="1" dirty="0" smtClean="0">
                <a:latin typeface="Arial" charset="0"/>
                <a:ea typeface="Arial" charset="0"/>
                <a:cs typeface="Arial" charset="0"/>
              </a:rPr>
              <a:t>Private Network</a:t>
            </a:r>
          </a:p>
        </p:txBody>
      </p:sp>
    </p:spTree>
    <p:extLst>
      <p:ext uri="{BB962C8B-B14F-4D97-AF65-F5344CB8AC3E}">
        <p14:creationId xmlns:p14="http://schemas.microsoft.com/office/powerpoint/2010/main" val="7241107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038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339" y="5948146"/>
            <a:ext cx="6516919" cy="329184"/>
          </a:xfrm>
        </p:spPr>
        <p:txBody>
          <a:bodyPr>
            <a:noAutofit/>
          </a:bodyPr>
          <a:lstStyle/>
          <a:p>
            <a:pPr algn="l"/>
            <a:r>
              <a:rPr lang="en-US" sz="1200" dirty="0">
                <a:latin typeface="Times New Roman" charset="0"/>
                <a:ea typeface="Times New Roman" charset="0"/>
                <a:cs typeface="Times New Roman" charset="0"/>
                <a:hlinkClick r:id="rId2"/>
              </a:rPr>
              <a:t>https://blogs.cisco.com/ciscoit/sdn-101-what-it-is-why-it-matters-and-how-to-do-it</a:t>
            </a:r>
            <a:r>
              <a:rPr lang="en-US" sz="1200" dirty="0">
                <a:latin typeface="Times New Roman" charset="0"/>
                <a:ea typeface="Times New Roman" charset="0"/>
                <a:cs typeface="Times New Roman" charset="0"/>
              </a:rPr>
              <a:t> [ </a:t>
            </a:r>
            <a:r>
              <a:rPr lang="en-US" sz="1200" dirty="0" smtClean="0">
                <a:latin typeface="Times New Roman" charset="0"/>
                <a:ea typeface="Times New Roman" charset="0"/>
                <a:cs typeface="Times New Roman" charset="0"/>
              </a:rPr>
              <a:t>December </a:t>
            </a:r>
            <a:r>
              <a:rPr lang="en-US" sz="1200" dirty="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2019]</a:t>
            </a:r>
            <a:endParaRPr lang="en-US" sz="1200" dirty="0">
              <a:latin typeface="Times New Roman" charset="0"/>
              <a:ea typeface="Times New Roman" charset="0"/>
              <a:cs typeface="Times New Roman" charset="0"/>
            </a:endParaRPr>
          </a:p>
        </p:txBody>
      </p:sp>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4</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339" y="1189845"/>
            <a:ext cx="8123928" cy="4758301"/>
          </a:xfrm>
          <a:prstGeom prst="rect">
            <a:avLst/>
          </a:prstGeom>
        </p:spPr>
      </p:pic>
      <p:sp>
        <p:nvSpPr>
          <p:cNvPr id="9" name="Title 1">
            <a:extLst>
              <a:ext uri="{FF2B5EF4-FFF2-40B4-BE49-F238E27FC236}">
                <a16:creationId xmlns:a16="http://schemas.microsoft.com/office/drawing/2014/main" xmlns="" id="{4A83AC88-5250-4A46-9C85-E1B7032A36D0}"/>
              </a:ext>
            </a:extLst>
          </p:cNvPr>
          <p:cNvSpPr txBox="1">
            <a:spLocks/>
          </p:cNvSpPr>
          <p:nvPr/>
        </p:nvSpPr>
        <p:spPr>
          <a:xfrm>
            <a:off x="344314" y="712172"/>
            <a:ext cx="5398117" cy="477673"/>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Traditional Network Vs SDN Network</a:t>
            </a:r>
          </a:p>
        </p:txBody>
      </p:sp>
      <p:sp>
        <p:nvSpPr>
          <p:cNvPr id="8" name="Title 1">
            <a:extLst>
              <a:ext uri="{FF2B5EF4-FFF2-40B4-BE49-F238E27FC236}">
                <a16:creationId xmlns:a16="http://schemas.microsoft.com/office/drawing/2014/main" xmlns="" id="{7D668965-AECE-E14C-98CD-B27D58B16D20}"/>
              </a:ext>
            </a:extLst>
          </p:cNvPr>
          <p:cNvSpPr txBox="1">
            <a:spLocks/>
          </p:cNvSpPr>
          <p:nvPr/>
        </p:nvSpPr>
        <p:spPr>
          <a:xfrm>
            <a:off x="2346868" y="94886"/>
            <a:ext cx="4856443" cy="537339"/>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r>
              <a:rPr lang="en-US" sz="2800" b="1" dirty="0" smtClean="0">
                <a:solidFill>
                  <a:srgbClr val="0070C0"/>
                </a:solidFill>
                <a:latin typeface="Times New Roman" panose="02020603050405020304" pitchFamily="18" charset="0"/>
                <a:cs typeface="Times New Roman" panose="02020603050405020304" pitchFamily="18" charset="0"/>
              </a:rPr>
              <a:t>Background</a:t>
            </a:r>
            <a:endParaRPr lang="en-US" sz="2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35710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B17503DE-2657-1A4F-8CD4-CE6AADC9F276}"/>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1E7276C3-E3C1-B04E-ABA2-7F6E103689B0}"/>
              </a:ext>
            </a:extLst>
          </p:cNvPr>
          <p:cNvSpPr>
            <a:spLocks noGrp="1"/>
          </p:cNvSpPr>
          <p:nvPr>
            <p:ph type="sldNum" sz="quarter" idx="4"/>
          </p:nvPr>
        </p:nvSpPr>
        <p:spPr/>
        <p:txBody>
          <a:bodyPr/>
          <a:lstStyle/>
          <a:p>
            <a:fld id="{2EF116DB-A468-3740-8B51-68F10C5D2402}" type="slidenum">
              <a:rPr lang="en-US" smtClean="0"/>
              <a:pPr/>
              <a:t>5</a:t>
            </a:fld>
            <a:endParaRPr lang="en-US" dirty="0"/>
          </a:p>
        </p:txBody>
      </p:sp>
      <p:sp>
        <p:nvSpPr>
          <p:cNvPr id="10" name="Title 1">
            <a:extLst>
              <a:ext uri="{FF2B5EF4-FFF2-40B4-BE49-F238E27FC236}">
                <a16:creationId xmlns:a16="http://schemas.microsoft.com/office/drawing/2014/main" xmlns="" id="{E94D6A39-0BA2-D948-9447-FC63346779CB}"/>
              </a:ext>
            </a:extLst>
          </p:cNvPr>
          <p:cNvSpPr txBox="1">
            <a:spLocks/>
          </p:cNvSpPr>
          <p:nvPr/>
        </p:nvSpPr>
        <p:spPr>
          <a:xfrm>
            <a:off x="370415" y="603994"/>
            <a:ext cx="4480985"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Wireless Mesh Network (WMN)  </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6165" y="1175109"/>
            <a:ext cx="6777019" cy="4508207"/>
          </a:xfrm>
          <a:prstGeom prst="rect">
            <a:avLst/>
          </a:prstGeom>
        </p:spPr>
      </p:pic>
      <p:sp>
        <p:nvSpPr>
          <p:cNvPr id="12" name="Rectangle 11"/>
          <p:cNvSpPr/>
          <p:nvPr/>
        </p:nvSpPr>
        <p:spPr>
          <a:xfrm>
            <a:off x="53019" y="2522085"/>
            <a:ext cx="2743200" cy="2862322"/>
          </a:xfrm>
          <a:prstGeom prst="rect">
            <a:avLst/>
          </a:prstGeom>
        </p:spPr>
        <p:txBody>
          <a:bodyPr wrap="square">
            <a:spAutoFit/>
          </a:bodyPr>
          <a:lstStyle/>
          <a:p>
            <a:pPr marL="457200" indent="-457200">
              <a:lnSpc>
                <a:spcPct val="150000"/>
              </a:lnSpc>
              <a:buFont typeface="Arial" charset="0"/>
              <a:buChar char="•"/>
            </a:pPr>
            <a:r>
              <a:rPr lang="en-US" sz="2000" b="1" dirty="0">
                <a:solidFill>
                  <a:srgbClr val="FF0000"/>
                </a:solidFill>
                <a:latin typeface="Times New Roman" charset="0"/>
                <a:ea typeface="Times New Roman" charset="0"/>
                <a:cs typeface="Times New Roman" charset="0"/>
              </a:rPr>
              <a:t>Distributed</a:t>
            </a:r>
          </a:p>
          <a:p>
            <a:pPr marL="457200" indent="-457200">
              <a:lnSpc>
                <a:spcPct val="150000"/>
              </a:lnSpc>
              <a:buFont typeface="Arial" charset="0"/>
              <a:buChar char="•"/>
            </a:pPr>
            <a:r>
              <a:rPr lang="en-US" sz="2000" b="1" dirty="0">
                <a:solidFill>
                  <a:srgbClr val="FF0000"/>
                </a:solidFill>
                <a:latin typeface="Times New Roman" charset="0"/>
                <a:ea typeface="Times New Roman" charset="0"/>
                <a:cs typeface="Times New Roman" charset="0"/>
              </a:rPr>
              <a:t>No centralized point</a:t>
            </a:r>
          </a:p>
          <a:p>
            <a:pPr marL="457200" indent="-457200">
              <a:lnSpc>
                <a:spcPct val="150000"/>
              </a:lnSpc>
              <a:buFont typeface="Arial" charset="0"/>
              <a:buChar char="•"/>
            </a:pPr>
            <a:r>
              <a:rPr lang="en-US" sz="2000" b="1" dirty="0">
                <a:solidFill>
                  <a:srgbClr val="FF0000"/>
                </a:solidFill>
                <a:latin typeface="Times New Roman" charset="0"/>
                <a:ea typeface="Times New Roman" charset="0"/>
                <a:cs typeface="Times New Roman" charset="0"/>
              </a:rPr>
              <a:t>Difficult to be managed and modified</a:t>
            </a:r>
          </a:p>
        </p:txBody>
      </p:sp>
      <p:sp>
        <p:nvSpPr>
          <p:cNvPr id="2" name="Rectangle 1"/>
          <p:cNvSpPr/>
          <p:nvPr/>
        </p:nvSpPr>
        <p:spPr>
          <a:xfrm>
            <a:off x="370414" y="5727502"/>
            <a:ext cx="8272769" cy="461665"/>
          </a:xfrm>
          <a:prstGeom prst="rect">
            <a:avLst/>
          </a:prstGeom>
        </p:spPr>
        <p:txBody>
          <a:bodyPr wrap="square">
            <a:spAutoFit/>
          </a:bodyPr>
          <a:lstStyle/>
          <a:p>
            <a:r>
              <a:rPr lang="en-US" sz="1200" dirty="0" smtClean="0">
                <a:solidFill>
                  <a:srgbClr val="000000"/>
                </a:solidFill>
                <a:latin typeface="Times New Roman" charset="0"/>
                <a:ea typeface="Times New Roman" charset="0"/>
                <a:cs typeface="Times New Roman" charset="0"/>
              </a:rPr>
              <a:t>M</a:t>
            </a:r>
            <a:r>
              <a:rPr lang="en-US" sz="1200" dirty="0">
                <a:solidFill>
                  <a:srgbClr val="000000"/>
                </a:solidFill>
                <a:latin typeface="Times New Roman" charset="0"/>
                <a:ea typeface="Times New Roman" charset="0"/>
                <a:cs typeface="Times New Roman" charset="0"/>
              </a:rPr>
              <a:t>. </a:t>
            </a:r>
            <a:r>
              <a:rPr lang="en-US" sz="1200" dirty="0" err="1">
                <a:solidFill>
                  <a:srgbClr val="000000"/>
                </a:solidFill>
                <a:latin typeface="Times New Roman" charset="0"/>
                <a:ea typeface="Times New Roman" charset="0"/>
                <a:cs typeface="Times New Roman" charset="0"/>
              </a:rPr>
              <a:t>Seyedzadegan</a:t>
            </a:r>
            <a:r>
              <a:rPr lang="en-US" sz="1200" dirty="0">
                <a:solidFill>
                  <a:srgbClr val="000000"/>
                </a:solidFill>
                <a:latin typeface="Times New Roman" charset="0"/>
                <a:ea typeface="Times New Roman" charset="0"/>
                <a:cs typeface="Times New Roman" charset="0"/>
              </a:rPr>
              <a:t>, M. Othman, B. M. Ali and S. </a:t>
            </a:r>
            <a:r>
              <a:rPr lang="en-US" sz="1200" dirty="0" err="1">
                <a:solidFill>
                  <a:srgbClr val="000000"/>
                </a:solidFill>
                <a:latin typeface="Times New Roman" charset="0"/>
                <a:ea typeface="Times New Roman" charset="0"/>
                <a:cs typeface="Times New Roman" charset="0"/>
              </a:rPr>
              <a:t>Subramaniam</a:t>
            </a:r>
            <a:r>
              <a:rPr lang="en-US" sz="1200" dirty="0">
                <a:solidFill>
                  <a:srgbClr val="000000"/>
                </a:solidFill>
                <a:latin typeface="Times New Roman" charset="0"/>
                <a:ea typeface="Times New Roman" charset="0"/>
                <a:cs typeface="Times New Roman" charset="0"/>
              </a:rPr>
              <a:t>, ``Wireless mesh networks: WMN overview, WMN architecture.,'' International Conference on Communication Engineering and Networks IPCSIT, Vol. 19, pp. 12-18, 2011.</a:t>
            </a:r>
            <a:endParaRPr lang="en-US" sz="1200" dirty="0">
              <a:solidFill>
                <a:srgbClr val="000000"/>
              </a:solidFill>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03882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linds(horizontal)">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E761FFB1-9D43-C24E-8E92-D8058D498800}"/>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39194F2B-F567-6A4E-8DAE-7483A1F01DE6}"/>
              </a:ext>
            </a:extLst>
          </p:cNvPr>
          <p:cNvSpPr>
            <a:spLocks noGrp="1"/>
          </p:cNvSpPr>
          <p:nvPr>
            <p:ph type="sldNum" sz="quarter" idx="4"/>
          </p:nvPr>
        </p:nvSpPr>
        <p:spPr/>
        <p:txBody>
          <a:bodyPr/>
          <a:lstStyle/>
          <a:p>
            <a:fld id="{2EF116DB-A468-3740-8B51-68F10C5D2402}" type="slidenum">
              <a:rPr lang="en-US" smtClean="0"/>
              <a:pPr/>
              <a:t>6</a:t>
            </a:fld>
            <a:endParaRPr lang="en-US" dirty="0"/>
          </a:p>
        </p:txBody>
      </p:sp>
      <p:sp>
        <p:nvSpPr>
          <p:cNvPr id="10" name="Title 1">
            <a:extLst>
              <a:ext uri="{FF2B5EF4-FFF2-40B4-BE49-F238E27FC236}">
                <a16:creationId xmlns:a16="http://schemas.microsoft.com/office/drawing/2014/main" xmlns="" id="{4A83AC88-5250-4A46-9C85-E1B7032A36D0}"/>
              </a:ext>
            </a:extLst>
          </p:cNvPr>
          <p:cNvSpPr txBox="1">
            <a:spLocks/>
          </p:cNvSpPr>
          <p:nvPr/>
        </p:nvSpPr>
        <p:spPr>
          <a:xfrm>
            <a:off x="344314" y="732385"/>
            <a:ext cx="5075721"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Software Defined Networking (SDN)</a:t>
            </a:r>
          </a:p>
        </p:txBody>
      </p:sp>
      <p:sp>
        <p:nvSpPr>
          <p:cNvPr id="6" name="Rounded Rectangle 5"/>
          <p:cNvSpPr/>
          <p:nvPr/>
        </p:nvSpPr>
        <p:spPr>
          <a:xfrm>
            <a:off x="2362200" y="1446691"/>
            <a:ext cx="4940300" cy="9525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362200" y="3091820"/>
            <a:ext cx="4940300" cy="9525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2377296" y="4737598"/>
            <a:ext cx="4951385" cy="9525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121799" y="1676400"/>
            <a:ext cx="1447800" cy="578268"/>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FF00"/>
                </a:solidFill>
              </a:rPr>
              <a:t>SDN Application</a:t>
            </a:r>
          </a:p>
        </p:txBody>
      </p:sp>
      <p:sp>
        <p:nvSpPr>
          <p:cNvPr id="8" name="TextBox 7"/>
          <p:cNvSpPr txBox="1"/>
          <p:nvPr/>
        </p:nvSpPr>
        <p:spPr>
          <a:xfrm>
            <a:off x="2333355" y="1381834"/>
            <a:ext cx="2526334" cy="400110"/>
          </a:xfrm>
          <a:prstGeom prst="rect">
            <a:avLst/>
          </a:prstGeom>
          <a:noFill/>
        </p:spPr>
        <p:txBody>
          <a:bodyPr wrap="square" rtlCol="0">
            <a:spAutoFit/>
          </a:bodyPr>
          <a:lstStyle/>
          <a:p>
            <a:r>
              <a:rPr lang="en-US" sz="2000" b="1" i="1" dirty="0">
                <a:solidFill>
                  <a:srgbClr val="C00000"/>
                </a:solidFill>
                <a:latin typeface="Times New Roman" charset="0"/>
                <a:ea typeface="Times New Roman" charset="0"/>
                <a:cs typeface="Times New Roman" charset="0"/>
              </a:rPr>
              <a:t>Application Plane</a:t>
            </a:r>
          </a:p>
        </p:txBody>
      </p:sp>
      <p:sp>
        <p:nvSpPr>
          <p:cNvPr id="24" name="Oval 23"/>
          <p:cNvSpPr/>
          <p:nvPr/>
        </p:nvSpPr>
        <p:spPr>
          <a:xfrm>
            <a:off x="5763112" y="1676400"/>
            <a:ext cx="1447800" cy="578268"/>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FF00"/>
                </a:solidFill>
              </a:rPr>
              <a:t>SDN Application</a:t>
            </a:r>
          </a:p>
        </p:txBody>
      </p:sp>
      <p:sp>
        <p:nvSpPr>
          <p:cNvPr id="25" name="TextBox 24"/>
          <p:cNvSpPr txBox="1"/>
          <p:nvPr/>
        </p:nvSpPr>
        <p:spPr>
          <a:xfrm>
            <a:off x="2333355" y="3044341"/>
            <a:ext cx="2526334" cy="400110"/>
          </a:xfrm>
          <a:prstGeom prst="rect">
            <a:avLst/>
          </a:prstGeom>
          <a:noFill/>
        </p:spPr>
        <p:txBody>
          <a:bodyPr wrap="square" rtlCol="0">
            <a:spAutoFit/>
          </a:bodyPr>
          <a:lstStyle/>
          <a:p>
            <a:r>
              <a:rPr lang="en-US" sz="2000" b="1" i="1" dirty="0">
                <a:solidFill>
                  <a:srgbClr val="C00000"/>
                </a:solidFill>
                <a:latin typeface="Times New Roman" charset="0"/>
                <a:ea typeface="Times New Roman" charset="0"/>
                <a:cs typeface="Times New Roman" charset="0"/>
              </a:rPr>
              <a:t>Control Plane</a:t>
            </a:r>
          </a:p>
        </p:txBody>
      </p:sp>
      <p:sp>
        <p:nvSpPr>
          <p:cNvPr id="26" name="TextBox 25"/>
          <p:cNvSpPr txBox="1"/>
          <p:nvPr/>
        </p:nvSpPr>
        <p:spPr>
          <a:xfrm>
            <a:off x="2409397" y="4737598"/>
            <a:ext cx="1566835" cy="400110"/>
          </a:xfrm>
          <a:prstGeom prst="rect">
            <a:avLst/>
          </a:prstGeom>
          <a:noFill/>
        </p:spPr>
        <p:txBody>
          <a:bodyPr wrap="square" rtlCol="0">
            <a:spAutoFit/>
          </a:bodyPr>
          <a:lstStyle/>
          <a:p>
            <a:r>
              <a:rPr lang="en-US" sz="2000" b="1" i="1">
                <a:solidFill>
                  <a:srgbClr val="C00000"/>
                </a:solidFill>
                <a:latin typeface="Times New Roman" charset="0"/>
                <a:ea typeface="Times New Roman" charset="0"/>
                <a:cs typeface="Times New Roman" charset="0"/>
              </a:rPr>
              <a:t>Data Plane</a:t>
            </a:r>
            <a:endParaRPr lang="en-US" sz="2000" b="1" i="1" dirty="0">
              <a:solidFill>
                <a:srgbClr val="C00000"/>
              </a:solidFill>
              <a:latin typeface="Times New Roman" charset="0"/>
              <a:ea typeface="Times New Roman" charset="0"/>
              <a:cs typeface="Times New Roman" charset="0"/>
            </a:endParaRPr>
          </a:p>
        </p:txBody>
      </p:sp>
      <p:sp>
        <p:nvSpPr>
          <p:cNvPr id="11" name="TextBox 10"/>
          <p:cNvSpPr txBox="1"/>
          <p:nvPr/>
        </p:nvSpPr>
        <p:spPr>
          <a:xfrm>
            <a:off x="3849560" y="3329424"/>
            <a:ext cx="2296948" cy="461665"/>
          </a:xfrm>
          <a:prstGeom prst="rect">
            <a:avLst/>
          </a:prstGeom>
          <a:noFill/>
        </p:spPr>
        <p:txBody>
          <a:bodyPr wrap="square" rtlCol="0">
            <a:spAutoFit/>
          </a:bodyPr>
          <a:lstStyle/>
          <a:p>
            <a:r>
              <a:rPr lang="en-US" sz="2400" b="1" dirty="0">
                <a:solidFill>
                  <a:srgbClr val="0070C0"/>
                </a:solidFill>
                <a:latin typeface="Times New Roman" charset="0"/>
                <a:ea typeface="Times New Roman" charset="0"/>
                <a:cs typeface="Times New Roman" charset="0"/>
              </a:rPr>
              <a:t>SDN Controller</a:t>
            </a:r>
          </a:p>
        </p:txBody>
      </p:sp>
      <p:sp>
        <p:nvSpPr>
          <p:cNvPr id="30" name="Up-Down Arrow 29"/>
          <p:cNvSpPr/>
          <p:nvPr/>
        </p:nvSpPr>
        <p:spPr>
          <a:xfrm>
            <a:off x="6336132" y="2458537"/>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518309" y="4015369"/>
            <a:ext cx="1901727" cy="738664"/>
          </a:xfrm>
          <a:prstGeom prst="rect">
            <a:avLst/>
          </a:prstGeom>
          <a:noFill/>
        </p:spPr>
        <p:txBody>
          <a:bodyPr wrap="square" rtlCol="0">
            <a:spAutoFit/>
          </a:bodyPr>
          <a:lstStyle/>
          <a:p>
            <a:pPr algn="ctr"/>
            <a:r>
              <a:rPr lang="en-US" sz="1400" b="1" dirty="0">
                <a:solidFill>
                  <a:srgbClr val="FF0000"/>
                </a:solidFill>
                <a:latin typeface="Times New Roman" charset="0"/>
                <a:ea typeface="Times New Roman" charset="0"/>
                <a:cs typeface="Times New Roman" charset="0"/>
              </a:rPr>
              <a:t>Control Data Plane Interface</a:t>
            </a:r>
          </a:p>
          <a:p>
            <a:pPr algn="ctr"/>
            <a:r>
              <a:rPr lang="en-US" sz="1400" b="1" dirty="0">
                <a:solidFill>
                  <a:srgbClr val="FF0000"/>
                </a:solidFill>
                <a:latin typeface="Times New Roman" charset="0"/>
                <a:ea typeface="Times New Roman" charset="0"/>
                <a:cs typeface="Times New Roman" charset="0"/>
              </a:rPr>
              <a:t>(</a:t>
            </a:r>
            <a:r>
              <a:rPr lang="en-US" sz="1400" b="1" dirty="0" err="1">
                <a:solidFill>
                  <a:srgbClr val="FF0000"/>
                </a:solidFill>
                <a:latin typeface="Times New Roman" charset="0"/>
                <a:ea typeface="Times New Roman" charset="0"/>
                <a:cs typeface="Times New Roman" charset="0"/>
              </a:rPr>
              <a:t>eg</a:t>
            </a:r>
            <a:r>
              <a:rPr lang="en-US" sz="1400" b="1" dirty="0">
                <a:solidFill>
                  <a:srgbClr val="FF0000"/>
                </a:solidFill>
                <a:latin typeface="Times New Roman" charset="0"/>
                <a:ea typeface="Times New Roman" charset="0"/>
                <a:cs typeface="Times New Roman" charset="0"/>
              </a:rPr>
              <a:t>. </a:t>
            </a:r>
            <a:r>
              <a:rPr lang="en-US" sz="1400" b="1" dirty="0" err="1">
                <a:solidFill>
                  <a:srgbClr val="FF0000"/>
                </a:solidFill>
                <a:latin typeface="Times New Roman" charset="0"/>
                <a:ea typeface="Times New Roman" charset="0"/>
                <a:cs typeface="Times New Roman" charset="0"/>
              </a:rPr>
              <a:t>OpenFlow</a:t>
            </a:r>
            <a:r>
              <a:rPr lang="en-US" sz="1400" b="1" dirty="0">
                <a:solidFill>
                  <a:srgbClr val="FF0000"/>
                </a:solidFill>
                <a:latin typeface="Times New Roman" charset="0"/>
                <a:ea typeface="Times New Roman" charset="0"/>
                <a:cs typeface="Times New Roman" charset="0"/>
              </a:rPr>
              <a:t>)</a:t>
            </a:r>
          </a:p>
        </p:txBody>
      </p:sp>
      <p:sp>
        <p:nvSpPr>
          <p:cNvPr id="32" name="Up-Down Arrow 31"/>
          <p:cNvSpPr/>
          <p:nvPr/>
        </p:nvSpPr>
        <p:spPr>
          <a:xfrm>
            <a:off x="4666666" y="2444472"/>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Up-Down Arrow 32"/>
          <p:cNvSpPr/>
          <p:nvPr/>
        </p:nvSpPr>
        <p:spPr>
          <a:xfrm>
            <a:off x="6667500" y="4091799"/>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Up-Down Arrow 33"/>
          <p:cNvSpPr/>
          <p:nvPr/>
        </p:nvSpPr>
        <p:spPr>
          <a:xfrm>
            <a:off x="5960926" y="4103457"/>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Up-Down Arrow 34"/>
          <p:cNvSpPr/>
          <p:nvPr/>
        </p:nvSpPr>
        <p:spPr>
          <a:xfrm>
            <a:off x="5254352" y="4103457"/>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146805" y="2350825"/>
            <a:ext cx="1409195" cy="523220"/>
          </a:xfrm>
          <a:prstGeom prst="rect">
            <a:avLst/>
          </a:prstGeom>
          <a:noFill/>
        </p:spPr>
        <p:txBody>
          <a:bodyPr wrap="square" rtlCol="0">
            <a:spAutoFit/>
          </a:bodyPr>
          <a:lstStyle/>
          <a:p>
            <a:pPr algn="ctr"/>
            <a:r>
              <a:rPr lang="en-US" sz="1400" b="1" dirty="0">
                <a:solidFill>
                  <a:srgbClr val="7030A0"/>
                </a:solidFill>
                <a:latin typeface="Times New Roman" charset="0"/>
                <a:ea typeface="Times New Roman" charset="0"/>
                <a:cs typeface="Times New Roman" charset="0"/>
              </a:rPr>
              <a:t>Northbound </a:t>
            </a:r>
          </a:p>
          <a:p>
            <a:pPr algn="ctr"/>
            <a:r>
              <a:rPr lang="en-US" sz="1400" b="1" dirty="0">
                <a:solidFill>
                  <a:srgbClr val="7030A0"/>
                </a:solidFill>
                <a:latin typeface="Times New Roman" charset="0"/>
                <a:ea typeface="Times New Roman" charset="0"/>
                <a:cs typeface="Times New Roman" charset="0"/>
              </a:rPr>
              <a:t>Interface</a:t>
            </a:r>
          </a:p>
        </p:txBody>
      </p:sp>
      <p:sp>
        <p:nvSpPr>
          <p:cNvPr id="38" name="TextBox 37"/>
          <p:cNvSpPr txBox="1"/>
          <p:nvPr/>
        </p:nvSpPr>
        <p:spPr>
          <a:xfrm>
            <a:off x="2235657" y="4029954"/>
            <a:ext cx="1409195" cy="523220"/>
          </a:xfrm>
          <a:prstGeom prst="rect">
            <a:avLst/>
          </a:prstGeom>
          <a:noFill/>
        </p:spPr>
        <p:txBody>
          <a:bodyPr wrap="square" rtlCol="0">
            <a:spAutoFit/>
          </a:bodyPr>
          <a:lstStyle/>
          <a:p>
            <a:pPr algn="ctr"/>
            <a:r>
              <a:rPr lang="en-US" sz="1400" b="1" dirty="0">
                <a:solidFill>
                  <a:srgbClr val="7030A0"/>
                </a:solidFill>
                <a:latin typeface="Times New Roman" charset="0"/>
                <a:ea typeface="Times New Roman" charset="0"/>
                <a:cs typeface="Times New Roman" charset="0"/>
              </a:rPr>
              <a:t>Southbound </a:t>
            </a:r>
          </a:p>
          <a:p>
            <a:pPr algn="ctr"/>
            <a:r>
              <a:rPr lang="en-US" sz="1400" b="1" dirty="0">
                <a:solidFill>
                  <a:srgbClr val="7030A0"/>
                </a:solidFill>
                <a:latin typeface="Times New Roman" charset="0"/>
                <a:ea typeface="Times New Roman" charset="0"/>
                <a:cs typeface="Times New Roman" charset="0"/>
              </a:rPr>
              <a:t>Interface</a:t>
            </a:r>
          </a:p>
        </p:txBody>
      </p:sp>
      <p:sp>
        <p:nvSpPr>
          <p:cNvPr id="43" name="Magnetic Disk 42"/>
          <p:cNvSpPr/>
          <p:nvPr/>
        </p:nvSpPr>
        <p:spPr>
          <a:xfrm>
            <a:off x="5083489" y="4802370"/>
            <a:ext cx="679623" cy="433657"/>
          </a:xfrm>
          <a:prstGeom prst="flowChartMagneticDisk">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solidFill>
                <a:latin typeface="Times New Roman" charset="0"/>
                <a:ea typeface="Times New Roman" charset="0"/>
                <a:cs typeface="Times New Roman" charset="0"/>
              </a:rPr>
              <a:t>Routers</a:t>
            </a:r>
          </a:p>
        </p:txBody>
      </p:sp>
      <p:sp>
        <p:nvSpPr>
          <p:cNvPr id="45" name="Magnetic Disk 44"/>
          <p:cNvSpPr/>
          <p:nvPr/>
        </p:nvSpPr>
        <p:spPr>
          <a:xfrm>
            <a:off x="5806696" y="4802370"/>
            <a:ext cx="679623" cy="433657"/>
          </a:xfrm>
          <a:prstGeom prst="flowChartMagneticDisk">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solidFill>
                <a:latin typeface="Times New Roman" charset="0"/>
                <a:ea typeface="Times New Roman" charset="0"/>
                <a:cs typeface="Times New Roman" charset="0"/>
              </a:rPr>
              <a:t>Routers</a:t>
            </a:r>
          </a:p>
        </p:txBody>
      </p:sp>
      <p:sp>
        <p:nvSpPr>
          <p:cNvPr id="46" name="Magnetic Disk 45"/>
          <p:cNvSpPr/>
          <p:nvPr/>
        </p:nvSpPr>
        <p:spPr>
          <a:xfrm>
            <a:off x="6531289" y="4807145"/>
            <a:ext cx="679623" cy="433657"/>
          </a:xfrm>
          <a:prstGeom prst="flowChartMagneticDisk">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solidFill>
                <a:latin typeface="Times New Roman" charset="0"/>
                <a:ea typeface="Times New Roman" charset="0"/>
                <a:cs typeface="Times New Roman" charset="0"/>
              </a:rPr>
              <a:t>Routers</a:t>
            </a:r>
          </a:p>
        </p:txBody>
      </p:sp>
      <p:sp>
        <p:nvSpPr>
          <p:cNvPr id="47" name="TextBox 46"/>
          <p:cNvSpPr txBox="1"/>
          <p:nvPr/>
        </p:nvSpPr>
        <p:spPr>
          <a:xfrm>
            <a:off x="5096886" y="5240802"/>
            <a:ext cx="1901982" cy="369332"/>
          </a:xfrm>
          <a:prstGeom prst="rect">
            <a:avLst/>
          </a:prstGeom>
          <a:noFill/>
        </p:spPr>
        <p:txBody>
          <a:bodyPr wrap="square" rtlCol="0">
            <a:spAutoFit/>
          </a:bodyPr>
          <a:lstStyle/>
          <a:p>
            <a:r>
              <a:rPr lang="en-US" b="1" dirty="0">
                <a:solidFill>
                  <a:srgbClr val="0070C0"/>
                </a:solidFill>
                <a:latin typeface="Times New Roman" charset="0"/>
                <a:ea typeface="Times New Roman" charset="0"/>
                <a:cs typeface="Times New Roman" charset="0"/>
              </a:rPr>
              <a:t>Network Devices</a:t>
            </a:r>
          </a:p>
        </p:txBody>
      </p:sp>
      <p:sp>
        <p:nvSpPr>
          <p:cNvPr id="48" name="Right Arrow 47"/>
          <p:cNvSpPr/>
          <p:nvPr/>
        </p:nvSpPr>
        <p:spPr>
          <a:xfrm rot="8864103" flipV="1">
            <a:off x="4997249" y="1225152"/>
            <a:ext cx="993464" cy="219602"/>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itle 1">
            <a:extLst>
              <a:ext uri="{FF2B5EF4-FFF2-40B4-BE49-F238E27FC236}">
                <a16:creationId xmlns:a16="http://schemas.microsoft.com/office/drawing/2014/main" xmlns="" id="{4A83AC88-5250-4A46-9C85-E1B7032A36D0}"/>
              </a:ext>
            </a:extLst>
          </p:cNvPr>
          <p:cNvSpPr txBox="1">
            <a:spLocks/>
          </p:cNvSpPr>
          <p:nvPr/>
        </p:nvSpPr>
        <p:spPr>
          <a:xfrm>
            <a:off x="5889012" y="729971"/>
            <a:ext cx="2643799" cy="4082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1800" b="1" dirty="0">
                <a:solidFill>
                  <a:srgbClr val="002060"/>
                </a:solidFill>
                <a:latin typeface="Times New Roman" panose="02020603050405020304" pitchFamily="18" charset="0"/>
                <a:cs typeface="Times New Roman" panose="02020603050405020304" pitchFamily="18" charset="0"/>
              </a:rPr>
              <a:t>Routing, Load Balancing</a:t>
            </a:r>
          </a:p>
        </p:txBody>
      </p:sp>
      <p:sp>
        <p:nvSpPr>
          <p:cNvPr id="51" name="TextBox 50"/>
          <p:cNvSpPr txBox="1"/>
          <p:nvPr/>
        </p:nvSpPr>
        <p:spPr>
          <a:xfrm>
            <a:off x="6666492" y="2561859"/>
            <a:ext cx="598385" cy="369332"/>
          </a:xfrm>
          <a:prstGeom prst="rect">
            <a:avLst/>
          </a:prstGeom>
          <a:noFill/>
        </p:spPr>
        <p:txBody>
          <a:bodyPr wrap="square" rtlCol="0">
            <a:spAutoFit/>
          </a:bodyPr>
          <a:lstStyle/>
          <a:p>
            <a:pPr algn="ctr"/>
            <a:r>
              <a:rPr lang="en-US" b="1" dirty="0">
                <a:solidFill>
                  <a:srgbClr val="7030A0"/>
                </a:solidFill>
                <a:latin typeface="Times New Roman" charset="0"/>
                <a:ea typeface="Times New Roman" charset="0"/>
                <a:cs typeface="Times New Roman" charset="0"/>
              </a:rPr>
              <a:t>API</a:t>
            </a:r>
          </a:p>
        </p:txBody>
      </p:sp>
      <p:sp>
        <p:nvSpPr>
          <p:cNvPr id="52" name="TextBox 51"/>
          <p:cNvSpPr txBox="1"/>
          <p:nvPr/>
        </p:nvSpPr>
        <p:spPr>
          <a:xfrm>
            <a:off x="4955159" y="2564922"/>
            <a:ext cx="598385" cy="369332"/>
          </a:xfrm>
          <a:prstGeom prst="rect">
            <a:avLst/>
          </a:prstGeom>
          <a:noFill/>
        </p:spPr>
        <p:txBody>
          <a:bodyPr wrap="square" rtlCol="0">
            <a:spAutoFit/>
          </a:bodyPr>
          <a:lstStyle/>
          <a:p>
            <a:pPr algn="ctr"/>
            <a:r>
              <a:rPr lang="en-US" b="1" dirty="0">
                <a:solidFill>
                  <a:srgbClr val="7030A0"/>
                </a:solidFill>
                <a:latin typeface="Times New Roman" charset="0"/>
                <a:ea typeface="Times New Roman" charset="0"/>
                <a:cs typeface="Times New Roman" charset="0"/>
              </a:rPr>
              <a:t>API</a:t>
            </a:r>
          </a:p>
        </p:txBody>
      </p:sp>
      <p:sp>
        <p:nvSpPr>
          <p:cNvPr id="3" name="Rectangle 2"/>
          <p:cNvSpPr/>
          <p:nvPr/>
        </p:nvSpPr>
        <p:spPr>
          <a:xfrm>
            <a:off x="516731" y="5974838"/>
            <a:ext cx="8089477" cy="276999"/>
          </a:xfrm>
          <a:prstGeom prst="rect">
            <a:avLst/>
          </a:prstGeom>
        </p:spPr>
        <p:txBody>
          <a:bodyPr wrap="square">
            <a:spAutoFit/>
          </a:bodyPr>
          <a:lstStyle/>
          <a:p>
            <a:r>
              <a:rPr lang="en-US" sz="1200" dirty="0">
                <a:latin typeface="Times New Roman" charset="0"/>
                <a:ea typeface="Times New Roman" charset="0"/>
                <a:cs typeface="Times New Roman" charset="0"/>
              </a:rPr>
              <a:t>[2]  Open Network </a:t>
            </a:r>
            <a:r>
              <a:rPr lang="en-US" sz="1200" dirty="0" err="1">
                <a:latin typeface="Times New Roman" charset="0"/>
                <a:ea typeface="Times New Roman" charset="0"/>
                <a:cs typeface="Times New Roman" charset="0"/>
              </a:rPr>
              <a:t>Foundation,“Software</a:t>
            </a:r>
            <a:r>
              <a:rPr lang="en-US" sz="1200" dirty="0">
                <a:latin typeface="Times New Roman" charset="0"/>
                <a:ea typeface="Times New Roman" charset="0"/>
                <a:cs typeface="Times New Roman" charset="0"/>
              </a:rPr>
              <a:t> Defined Networking: The new norm for networks,” ONF White Paper, 2012 </a:t>
            </a:r>
            <a:endParaRPr lang="en-US" sz="1200" dirty="0">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49529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linds(horizontal)">
                                      <p:cBhvr>
                                        <p:cTn id="15" dur="500"/>
                                        <p:tgtEl>
                                          <p:spTgt spid="4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linds(horizontal)">
                                      <p:cBhvr>
                                        <p:cTn id="18" dur="500"/>
                                        <p:tgtEl>
                                          <p:spTgt spid="4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blinds(horizontal)">
                                      <p:cBhvr>
                                        <p:cTn id="21" dur="500"/>
                                        <p:tgtEl>
                                          <p:spTgt spid="4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blinds(horizontal)">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linds(horizontal)">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blinds(horizontal)">
                                      <p:cBhvr>
                                        <p:cTn id="47" dur="500"/>
                                        <p:tgtEl>
                                          <p:spTgt spid="3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blinds(horizontal)">
                                      <p:cBhvr>
                                        <p:cTn id="50" dur="500"/>
                                        <p:tgtEl>
                                          <p:spTgt spid="3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blinds(horizontal)">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linds(horizontal)">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blinds(horizontal)">
                                      <p:cBhvr>
                                        <p:cTn id="63" dur="500"/>
                                        <p:tgtEl>
                                          <p:spTgt spid="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blinds(horizontal)">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blinds(horizontal)">
                                      <p:cBhvr>
                                        <p:cTn id="71" dur="500"/>
                                        <p:tgtEl>
                                          <p:spTgt spid="7"/>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blinds(horizontal)">
                                      <p:cBhvr>
                                        <p:cTn id="74" dur="500"/>
                                        <p:tgtEl>
                                          <p:spTgt spid="2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blinds(horizontal)">
                                      <p:cBhvr>
                                        <p:cTn id="79" dur="500"/>
                                        <p:tgtEl>
                                          <p:spTgt spid="48"/>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blinds(horizontal)">
                                      <p:cBhvr>
                                        <p:cTn id="82" dur="500"/>
                                        <p:tgtEl>
                                          <p:spTgt spid="50"/>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blinds(horizontal)">
                                      <p:cBhvr>
                                        <p:cTn id="87" dur="500"/>
                                        <p:tgtEl>
                                          <p:spTgt spid="36"/>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blinds(horizontal)">
                                      <p:cBhvr>
                                        <p:cTn id="90" dur="500"/>
                                        <p:tgtEl>
                                          <p:spTgt spid="32"/>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blinds(horizontal)">
                                      <p:cBhvr>
                                        <p:cTn id="93" dur="500"/>
                                        <p:tgtEl>
                                          <p:spTgt spid="52"/>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blinds(horizontal)">
                                      <p:cBhvr>
                                        <p:cTn id="96" dur="500"/>
                                        <p:tgtEl>
                                          <p:spTgt spid="30"/>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blinds(horizontal)">
                                      <p:cBhvr>
                                        <p:cTn id="9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22" grpId="0" animBg="1"/>
      <p:bldP spid="7" grpId="0" animBg="1"/>
      <p:bldP spid="8" grpId="0"/>
      <p:bldP spid="24" grpId="0" animBg="1"/>
      <p:bldP spid="25" grpId="0"/>
      <p:bldP spid="26" grpId="0"/>
      <p:bldP spid="11" grpId="0"/>
      <p:bldP spid="30" grpId="0" animBg="1"/>
      <p:bldP spid="31" grpId="0"/>
      <p:bldP spid="32" grpId="0" animBg="1"/>
      <p:bldP spid="33" grpId="0" animBg="1"/>
      <p:bldP spid="34" grpId="0" animBg="1"/>
      <p:bldP spid="35" grpId="0" animBg="1"/>
      <p:bldP spid="36" grpId="0"/>
      <p:bldP spid="38" grpId="0"/>
      <p:bldP spid="43" grpId="0" animBg="1"/>
      <p:bldP spid="45" grpId="0" animBg="1"/>
      <p:bldP spid="46" grpId="0" animBg="1"/>
      <p:bldP spid="47" grpId="0"/>
      <p:bldP spid="48" grpId="0" animBg="1"/>
      <p:bldP spid="50" grpId="0"/>
      <p:bldP spid="51" grpId="0"/>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B0E646-61A9-E24F-9416-599B8208CF05}"/>
              </a:ext>
            </a:extLst>
          </p:cNvPr>
          <p:cNvSpPr>
            <a:spLocks noGrp="1"/>
          </p:cNvSpPr>
          <p:nvPr>
            <p:ph type="ctrTitle"/>
          </p:nvPr>
        </p:nvSpPr>
        <p:spPr>
          <a:xfrm>
            <a:off x="356188" y="789898"/>
            <a:ext cx="3360718" cy="538931"/>
          </a:xfrm>
        </p:spPr>
        <p:txBody>
          <a:bodyPr>
            <a:normAutofit/>
          </a:bodyPr>
          <a:lstStyle/>
          <a:p>
            <a:r>
              <a:rPr lang="en-US" sz="2400" b="1" dirty="0">
                <a:solidFill>
                  <a:srgbClr val="C00000"/>
                </a:solidFill>
                <a:latin typeface="Times New Roman" panose="02020603050405020304" pitchFamily="18" charset="0"/>
                <a:cs typeface="Times New Roman" panose="02020603050405020304" pitchFamily="18" charset="0"/>
              </a:rPr>
              <a:t>Out-of-band vs In-band</a:t>
            </a:r>
          </a:p>
        </p:txBody>
      </p:sp>
      <p:sp>
        <p:nvSpPr>
          <p:cNvPr id="4" name="Date Placeholder 3">
            <a:extLst>
              <a:ext uri="{FF2B5EF4-FFF2-40B4-BE49-F238E27FC236}">
                <a16:creationId xmlns:a16="http://schemas.microsoft.com/office/drawing/2014/main" xmlns="" id="{280B35EB-2526-0F49-BBDA-0680AD949CC9}"/>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5A915F93-19E5-8C4B-92B3-D15E3B9225AA}"/>
              </a:ext>
            </a:extLst>
          </p:cNvPr>
          <p:cNvSpPr>
            <a:spLocks noGrp="1"/>
          </p:cNvSpPr>
          <p:nvPr>
            <p:ph type="sldNum" sz="quarter" idx="4"/>
          </p:nvPr>
        </p:nvSpPr>
        <p:spPr/>
        <p:txBody>
          <a:bodyPr/>
          <a:lstStyle/>
          <a:p>
            <a:fld id="{2EF116DB-A468-3740-8B51-68F10C5D2402}" type="slidenum">
              <a:rPr lang="en-US" smtClean="0"/>
              <a:pPr/>
              <a:t>7</a:t>
            </a:fld>
            <a:endParaRPr lang="en-US" dirty="0"/>
          </a:p>
        </p:txBody>
      </p:sp>
      <p:sp>
        <p:nvSpPr>
          <p:cNvPr id="12" name="Title 1">
            <a:extLst>
              <a:ext uri="{FF2B5EF4-FFF2-40B4-BE49-F238E27FC236}">
                <a16:creationId xmlns:a16="http://schemas.microsoft.com/office/drawing/2014/main" xmlns="" id="{83EFE63D-3C94-5840-8808-33C0523D0C35}"/>
              </a:ext>
            </a:extLst>
          </p:cNvPr>
          <p:cNvSpPr txBox="1">
            <a:spLocks/>
          </p:cNvSpPr>
          <p:nvPr/>
        </p:nvSpPr>
        <p:spPr>
          <a:xfrm>
            <a:off x="1512370" y="5309169"/>
            <a:ext cx="1444593" cy="383678"/>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r>
              <a:rPr lang="en-US" sz="1800" b="1" dirty="0">
                <a:latin typeface="Times New Roman" panose="02020603050405020304" pitchFamily="18" charset="0"/>
                <a:cs typeface="Times New Roman" panose="02020603050405020304" pitchFamily="18" charset="0"/>
              </a:rPr>
              <a:t>Out-of-band</a:t>
            </a:r>
          </a:p>
        </p:txBody>
      </p:sp>
      <p:sp>
        <p:nvSpPr>
          <p:cNvPr id="13" name="Title 1">
            <a:extLst>
              <a:ext uri="{FF2B5EF4-FFF2-40B4-BE49-F238E27FC236}">
                <a16:creationId xmlns:a16="http://schemas.microsoft.com/office/drawing/2014/main" xmlns="" id="{3F3A2EE9-7C10-2C4F-A0C0-91E16F3D828F}"/>
              </a:ext>
            </a:extLst>
          </p:cNvPr>
          <p:cNvSpPr txBox="1">
            <a:spLocks/>
          </p:cNvSpPr>
          <p:nvPr/>
        </p:nvSpPr>
        <p:spPr>
          <a:xfrm>
            <a:off x="6182282" y="5339452"/>
            <a:ext cx="1315193" cy="353395"/>
          </a:xfrm>
          <a:prstGeom prst="rect">
            <a:avLst/>
          </a:prstGeom>
        </p:spPr>
        <p:txBody>
          <a:bodyPr vert="horz" lIns="91440" tIns="45720" rIns="91440" bIns="45720" rtlCol="0" anchor="b">
            <a:normAutofit lnSpcReduction="10000"/>
          </a:bodyPr>
          <a:lstStyle>
            <a:lvl1pPr algn="ctr" defTabSz="457200" rtl="0" eaLnBrk="1" latinLnBrk="0" hangingPunct="1">
              <a:spcBef>
                <a:spcPct val="0"/>
              </a:spcBef>
              <a:buNone/>
              <a:defRPr sz="5400" kern="1200">
                <a:solidFill>
                  <a:schemeClr val="tx1"/>
                </a:solidFill>
                <a:latin typeface="+mj-lt"/>
                <a:ea typeface="+mj-ea"/>
                <a:cs typeface="+mj-cs"/>
              </a:defRPr>
            </a:lvl1pPr>
          </a:lstStyle>
          <a:p>
            <a:r>
              <a:rPr lang="en-US" sz="1800" b="1" dirty="0">
                <a:latin typeface="Times New Roman" panose="02020603050405020304" pitchFamily="18" charset="0"/>
                <a:cs typeface="Times New Roman" panose="02020603050405020304" pitchFamily="18" charset="0"/>
              </a:rPr>
              <a:t>In-band</a:t>
            </a:r>
          </a:p>
        </p:txBody>
      </p:sp>
      <p:sp>
        <p:nvSpPr>
          <p:cNvPr id="3" name="Rectangle 2"/>
          <p:cNvSpPr/>
          <p:nvPr/>
        </p:nvSpPr>
        <p:spPr>
          <a:xfrm>
            <a:off x="450444" y="5825339"/>
            <a:ext cx="8388756" cy="461665"/>
          </a:xfrm>
          <a:prstGeom prst="rect">
            <a:avLst/>
          </a:prstGeom>
        </p:spPr>
        <p:txBody>
          <a:bodyPr wrap="square">
            <a:spAutoFit/>
          </a:bodyPr>
          <a:lstStyle/>
          <a:p>
            <a:r>
              <a:rPr lang="en-US" sz="1200" dirty="0" smtClean="0">
                <a:latin typeface="Times New Roman" charset="0"/>
                <a:ea typeface="Times New Roman" charset="0"/>
                <a:cs typeface="Times New Roman" charset="0"/>
              </a:rPr>
              <a:t>M</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Antikainen</a:t>
            </a:r>
            <a:r>
              <a:rPr lang="en-US" sz="1200" dirty="0">
                <a:latin typeface="Times New Roman" charset="0"/>
                <a:ea typeface="Times New Roman" charset="0"/>
                <a:cs typeface="Times New Roman" charset="0"/>
              </a:rPr>
              <a:t>, T. Aura and M. S ̈</a:t>
            </a:r>
            <a:r>
              <a:rPr lang="en-US" sz="1200" dirty="0" err="1">
                <a:latin typeface="Times New Roman" charset="0"/>
                <a:ea typeface="Times New Roman" charset="0"/>
                <a:cs typeface="Times New Roman" charset="0"/>
              </a:rPr>
              <a:t>arel</a:t>
            </a:r>
            <a:r>
              <a:rPr lang="en-US" sz="1200" dirty="0">
                <a:latin typeface="Times New Roman" charset="0"/>
                <a:ea typeface="Times New Roman" charset="0"/>
                <a:cs typeface="Times New Roman" charset="0"/>
              </a:rPr>
              <a:t> ̈a, “Spook in your network: Attacking an SDN with a compromised </a:t>
            </a:r>
            <a:r>
              <a:rPr lang="en-US" sz="1200" dirty="0" err="1">
                <a:latin typeface="Times New Roman" charset="0"/>
                <a:ea typeface="Times New Roman" charset="0"/>
                <a:cs typeface="Times New Roman" charset="0"/>
              </a:rPr>
              <a:t>OpenFlow</a:t>
            </a:r>
            <a:r>
              <a:rPr lang="en-US" sz="1200" dirty="0">
                <a:latin typeface="Times New Roman" charset="0"/>
                <a:ea typeface="Times New Roman" charset="0"/>
                <a:cs typeface="Times New Roman" charset="0"/>
              </a:rPr>
              <a:t> switch,” Nordic Conference on Secure IT Systems, pp. 229-244, 2014. </a:t>
            </a: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96850" y="1648982"/>
            <a:ext cx="3946873" cy="3719218"/>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187" y="1783174"/>
            <a:ext cx="3610075" cy="3499618"/>
          </a:xfrm>
          <a:prstGeom prst="rect">
            <a:avLst/>
          </a:prstGeom>
        </p:spPr>
      </p:pic>
      <p:cxnSp>
        <p:nvCxnSpPr>
          <p:cNvPr id="14" name="Straight Arrow Connector 13"/>
          <p:cNvCxnSpPr/>
          <p:nvPr/>
        </p:nvCxnSpPr>
        <p:spPr>
          <a:xfrm>
            <a:off x="5799551" y="3006247"/>
            <a:ext cx="922394" cy="526736"/>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27" name="TextBox 26"/>
          <p:cNvSpPr txBox="1"/>
          <p:nvPr/>
        </p:nvSpPr>
        <p:spPr>
          <a:xfrm>
            <a:off x="4762552" y="2316013"/>
            <a:ext cx="1884237" cy="923330"/>
          </a:xfrm>
          <a:prstGeom prst="rect">
            <a:avLst/>
          </a:prstGeom>
          <a:noFill/>
        </p:spPr>
        <p:txBody>
          <a:bodyPr wrap="square" rtlCol="0">
            <a:spAutoFit/>
          </a:bodyPr>
          <a:lstStyle/>
          <a:p>
            <a:r>
              <a:rPr lang="en-US" b="1">
                <a:solidFill>
                  <a:srgbClr val="7030A0"/>
                </a:solidFill>
                <a:latin typeface="Times New Roman" charset="0"/>
                <a:ea typeface="Times New Roman" charset="0"/>
                <a:cs typeface="Times New Roman" charset="0"/>
              </a:rPr>
              <a:t>Same network for control and </a:t>
            </a:r>
            <a:r>
              <a:rPr lang="en-US" b="1" dirty="0">
                <a:solidFill>
                  <a:srgbClr val="7030A0"/>
                </a:solidFill>
                <a:latin typeface="Times New Roman" charset="0"/>
                <a:ea typeface="Times New Roman" charset="0"/>
                <a:cs typeface="Times New Roman" charset="0"/>
              </a:rPr>
              <a:t>data</a:t>
            </a:r>
          </a:p>
        </p:txBody>
      </p:sp>
      <p:cxnSp>
        <p:nvCxnSpPr>
          <p:cNvPr id="28" name="Straight Arrow Connector 27"/>
          <p:cNvCxnSpPr/>
          <p:nvPr/>
        </p:nvCxnSpPr>
        <p:spPr>
          <a:xfrm>
            <a:off x="888333" y="2975975"/>
            <a:ext cx="922394" cy="526736"/>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p:cNvCxnSpPr/>
          <p:nvPr/>
        </p:nvCxnSpPr>
        <p:spPr>
          <a:xfrm>
            <a:off x="888333" y="2975975"/>
            <a:ext cx="624037" cy="1395609"/>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34" name="TextBox 33"/>
          <p:cNvSpPr txBox="1"/>
          <p:nvPr/>
        </p:nvSpPr>
        <p:spPr>
          <a:xfrm>
            <a:off x="0" y="2152389"/>
            <a:ext cx="1884237" cy="923330"/>
          </a:xfrm>
          <a:prstGeom prst="rect">
            <a:avLst/>
          </a:prstGeom>
          <a:noFill/>
        </p:spPr>
        <p:txBody>
          <a:bodyPr wrap="square" rtlCol="0">
            <a:spAutoFit/>
          </a:bodyPr>
          <a:lstStyle/>
          <a:p>
            <a:r>
              <a:rPr lang="en-US" b="1">
                <a:solidFill>
                  <a:srgbClr val="7030A0"/>
                </a:solidFill>
                <a:latin typeface="Times New Roman" charset="0"/>
                <a:ea typeface="Times New Roman" charset="0"/>
                <a:cs typeface="Times New Roman" charset="0"/>
              </a:rPr>
              <a:t>Two separate </a:t>
            </a:r>
            <a:r>
              <a:rPr lang="en-US" b="1" dirty="0">
                <a:solidFill>
                  <a:srgbClr val="7030A0"/>
                </a:solidFill>
                <a:latin typeface="Times New Roman" charset="0"/>
                <a:ea typeface="Times New Roman" charset="0"/>
                <a:cs typeface="Times New Roman" charset="0"/>
              </a:rPr>
              <a:t>network for control and data</a:t>
            </a:r>
          </a:p>
        </p:txBody>
      </p:sp>
    </p:spTree>
    <p:extLst>
      <p:ext uri="{BB962C8B-B14F-4D97-AF65-F5344CB8AC3E}">
        <p14:creationId xmlns:p14="http://schemas.microsoft.com/office/powerpoint/2010/main" val="36186585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4814D9FD-688E-8D46-80B5-90A5DCFCA948}"/>
              </a:ext>
            </a:extLst>
          </p:cNvPr>
          <p:cNvSpPr>
            <a:spLocks noGrp="1"/>
          </p:cNvSpPr>
          <p:nvPr>
            <p:ph type="dt" sz="half" idx="10"/>
          </p:nvPr>
        </p:nvSpPr>
        <p:spPr>
          <a:xfrm>
            <a:off x="166799" y="5959649"/>
            <a:ext cx="8684276" cy="365125"/>
          </a:xfrm>
        </p:spPr>
        <p:txBody>
          <a:bodyPr/>
          <a:lstStyle/>
          <a:p>
            <a:pPr algn="just"/>
            <a:r>
              <a:rPr lang="en-US" dirty="0" smtClean="0">
                <a:solidFill>
                  <a:schemeClr val="tx1"/>
                </a:solidFill>
                <a:latin typeface="Times New Roman" charset="0"/>
                <a:ea typeface="Times New Roman" charset="0"/>
                <a:cs typeface="Times New Roman" charset="0"/>
              </a:rPr>
              <a:t>P</a:t>
            </a:r>
            <a:r>
              <a:rPr lang="en-US" dirty="0">
                <a:solidFill>
                  <a:schemeClr val="tx1"/>
                </a:solidFill>
                <a:latin typeface="Times New Roman" charset="0"/>
                <a:ea typeface="Times New Roman" charset="0"/>
                <a:cs typeface="Times New Roman" charset="0"/>
              </a:rPr>
              <a:t>. </a:t>
            </a:r>
            <a:r>
              <a:rPr lang="en-US" dirty="0" err="1">
                <a:solidFill>
                  <a:schemeClr val="tx1"/>
                </a:solidFill>
                <a:latin typeface="Times New Roman" charset="0"/>
                <a:ea typeface="Times New Roman" charset="0"/>
                <a:cs typeface="Times New Roman" charset="0"/>
              </a:rPr>
              <a:t>Dely</a:t>
            </a:r>
            <a:r>
              <a:rPr lang="en-US" dirty="0">
                <a:solidFill>
                  <a:schemeClr val="tx1"/>
                </a:solidFill>
                <a:latin typeface="Times New Roman" charset="0"/>
                <a:ea typeface="Times New Roman" charset="0"/>
                <a:cs typeface="Times New Roman" charset="0"/>
              </a:rPr>
              <a:t>, K. Andreas and B. Nico, “</a:t>
            </a:r>
            <a:r>
              <a:rPr lang="en-US" dirty="0" err="1">
                <a:solidFill>
                  <a:schemeClr val="tx1"/>
                </a:solidFill>
                <a:latin typeface="Times New Roman" charset="0"/>
                <a:ea typeface="Times New Roman" charset="0"/>
                <a:cs typeface="Times New Roman" charset="0"/>
              </a:rPr>
              <a:t>Openflow</a:t>
            </a:r>
            <a:r>
              <a:rPr lang="en-US" dirty="0">
                <a:solidFill>
                  <a:schemeClr val="tx1"/>
                </a:solidFill>
                <a:latin typeface="Times New Roman" charset="0"/>
                <a:ea typeface="Times New Roman" charset="0"/>
                <a:cs typeface="Times New Roman" charset="0"/>
              </a:rPr>
              <a:t> for wireless mesh networks,” 20th International Conference on Computer Communications and Networks (ICCCN), pp. 1-6, 2011. </a:t>
            </a:r>
          </a:p>
        </p:txBody>
      </p:sp>
      <p:sp>
        <p:nvSpPr>
          <p:cNvPr id="5" name="Slide Number Placeholder 4">
            <a:extLst>
              <a:ext uri="{FF2B5EF4-FFF2-40B4-BE49-F238E27FC236}">
                <a16:creationId xmlns:a16="http://schemas.microsoft.com/office/drawing/2014/main" xmlns="" id="{52649852-F06B-C445-825C-98E2B6C00B12}"/>
              </a:ext>
            </a:extLst>
          </p:cNvPr>
          <p:cNvSpPr>
            <a:spLocks noGrp="1"/>
          </p:cNvSpPr>
          <p:nvPr>
            <p:ph type="sldNum" sz="quarter" idx="4"/>
          </p:nvPr>
        </p:nvSpPr>
        <p:spPr>
          <a:xfrm>
            <a:off x="8085119" y="6305550"/>
            <a:ext cx="765956" cy="365125"/>
          </a:xfrm>
        </p:spPr>
        <p:txBody>
          <a:bodyPr/>
          <a:lstStyle/>
          <a:p>
            <a:fld id="{2EF116DB-A468-3740-8B51-68F10C5D2402}" type="slidenum">
              <a:rPr lang="en-US" smtClean="0"/>
              <a:pPr/>
              <a:t>8</a:t>
            </a:fld>
            <a:endParaRPr lang="en-US" dirty="0"/>
          </a:p>
        </p:txBody>
      </p:sp>
      <p:sp>
        <p:nvSpPr>
          <p:cNvPr id="6" name="Title 1">
            <a:extLst>
              <a:ext uri="{FF2B5EF4-FFF2-40B4-BE49-F238E27FC236}">
                <a16:creationId xmlns:a16="http://schemas.microsoft.com/office/drawing/2014/main" xmlns="" id="{ECEF308D-7CF3-E04A-BEAD-478AC4F2DA8A}"/>
              </a:ext>
            </a:extLst>
          </p:cNvPr>
          <p:cNvSpPr txBox="1">
            <a:spLocks/>
          </p:cNvSpPr>
          <p:nvPr/>
        </p:nvSpPr>
        <p:spPr>
          <a:xfrm>
            <a:off x="470489" y="726168"/>
            <a:ext cx="7742782"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Software-Defined Wireless Mesh Network (SDWMN)</a:t>
            </a:r>
          </a:p>
        </p:txBody>
      </p:sp>
      <p:pic>
        <p:nvPicPr>
          <p:cNvPr id="8" name="Picture 7">
            <a:extLst>
              <a:ext uri="{FF2B5EF4-FFF2-40B4-BE49-F238E27FC236}">
                <a16:creationId xmlns:a16="http://schemas.microsoft.com/office/drawing/2014/main" xmlns="" id="{F0B64F29-3F66-284B-80AF-4790286830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440" y="1336224"/>
            <a:ext cx="7350826" cy="4643765"/>
          </a:xfrm>
          <a:prstGeom prst="rect">
            <a:avLst/>
          </a:prstGeom>
        </p:spPr>
      </p:pic>
      <p:cxnSp>
        <p:nvCxnSpPr>
          <p:cNvPr id="12" name="Straight Arrow Connector 11">
            <a:extLst>
              <a:ext uri="{FF2B5EF4-FFF2-40B4-BE49-F238E27FC236}">
                <a16:creationId xmlns:a16="http://schemas.microsoft.com/office/drawing/2014/main" xmlns="" id="{FFEEF68F-921D-D248-8BDD-C3F19328B878}"/>
              </a:ext>
            </a:extLst>
          </p:cNvPr>
          <p:cNvCxnSpPr>
            <a:cxnSpLocks/>
          </p:cNvCxnSpPr>
          <p:nvPr/>
        </p:nvCxnSpPr>
        <p:spPr>
          <a:xfrm flipH="1">
            <a:off x="5185064" y="3203291"/>
            <a:ext cx="819397" cy="401176"/>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xmlns="" id="{BD9985CA-41D5-9F42-B0B5-698C59997061}"/>
              </a:ext>
            </a:extLst>
          </p:cNvPr>
          <p:cNvCxnSpPr>
            <a:cxnSpLocks/>
          </p:cNvCxnSpPr>
          <p:nvPr/>
        </p:nvCxnSpPr>
        <p:spPr>
          <a:xfrm flipH="1">
            <a:off x="3558143" y="3203291"/>
            <a:ext cx="2446318" cy="617517"/>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hlinkHover r:id="" action="ppaction://hlinkshowjump?jump=nextslide" highlightClick="1"/>
            <a:extLst>
              <a:ext uri="{FF2B5EF4-FFF2-40B4-BE49-F238E27FC236}">
                <a16:creationId xmlns:a16="http://schemas.microsoft.com/office/drawing/2014/main" xmlns="" id="{0AF3C791-A025-5641-89B9-FD15ADD315F0}"/>
              </a:ext>
            </a:extLst>
          </p:cNvPr>
          <p:cNvCxnSpPr>
            <a:cxnSpLocks/>
          </p:cNvCxnSpPr>
          <p:nvPr/>
        </p:nvCxnSpPr>
        <p:spPr>
          <a:xfrm flipH="1" flipV="1">
            <a:off x="4045033" y="2902857"/>
            <a:ext cx="1959428" cy="300432"/>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xmlns="" id="{AE3D3FCF-1948-2146-9090-14F82FAA2DB1}"/>
              </a:ext>
            </a:extLst>
          </p:cNvPr>
          <p:cNvCxnSpPr>
            <a:cxnSpLocks/>
          </p:cNvCxnSpPr>
          <p:nvPr/>
        </p:nvCxnSpPr>
        <p:spPr>
          <a:xfrm flipH="1">
            <a:off x="5185064" y="3203289"/>
            <a:ext cx="819397" cy="1266202"/>
          </a:xfrm>
          <a:prstGeom prst="straightConnector1">
            <a:avLst/>
          </a:prstGeom>
          <a:ln w="9525">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xmlns="" id="{720A3EA8-F531-C949-B4FE-DE905EC0AD0E}"/>
              </a:ext>
            </a:extLst>
          </p:cNvPr>
          <p:cNvCxnSpPr>
            <a:cxnSpLocks/>
          </p:cNvCxnSpPr>
          <p:nvPr/>
        </p:nvCxnSpPr>
        <p:spPr>
          <a:xfrm flipH="1">
            <a:off x="2424050" y="3203291"/>
            <a:ext cx="3580411" cy="454813"/>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xmlns="" id="{EF7C109A-BA22-AC41-8A12-6817C81865C1}"/>
              </a:ext>
            </a:extLst>
          </p:cNvPr>
          <p:cNvCxnSpPr>
            <a:cxnSpLocks/>
          </p:cNvCxnSpPr>
          <p:nvPr/>
        </p:nvCxnSpPr>
        <p:spPr>
          <a:xfrm flipH="1">
            <a:off x="2596249" y="3203289"/>
            <a:ext cx="3408212" cy="1244069"/>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07BEFDE4-D64E-7845-A7DB-DCC41D65FC71}"/>
              </a:ext>
            </a:extLst>
          </p:cNvPr>
          <p:cNvCxnSpPr>
            <a:cxnSpLocks/>
          </p:cNvCxnSpPr>
          <p:nvPr/>
        </p:nvCxnSpPr>
        <p:spPr>
          <a:xfrm flipH="1">
            <a:off x="4463643" y="3203289"/>
            <a:ext cx="1540818" cy="1239726"/>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xmlns="" id="{F747C8CC-EE3B-054C-B513-D5BCF3A030EB}"/>
              </a:ext>
            </a:extLst>
          </p:cNvPr>
          <p:cNvSpPr txBox="1"/>
          <p:nvPr/>
        </p:nvSpPr>
        <p:spPr>
          <a:xfrm>
            <a:off x="11134601" y="705922"/>
            <a:ext cx="184731" cy="523220"/>
          </a:xfrm>
          <a:prstGeom prst="rect">
            <a:avLst/>
          </a:prstGeom>
          <a:noFill/>
        </p:spPr>
        <p:txBody>
          <a:bodyPr wrap="none" rtlCol="0">
            <a:spAutoFit/>
          </a:bodyPr>
          <a:lstStyle/>
          <a:p>
            <a:endParaRPr lang="en-US" sz="2800" dirty="0"/>
          </a:p>
        </p:txBody>
      </p:sp>
      <p:sp>
        <p:nvSpPr>
          <p:cNvPr id="14" name="TextBox 13">
            <a:extLst>
              <a:ext uri="{FF2B5EF4-FFF2-40B4-BE49-F238E27FC236}">
                <a16:creationId xmlns:a16="http://schemas.microsoft.com/office/drawing/2014/main" xmlns="" id="{BA0BB88E-907E-FD47-B6A9-61B0B12D1B71}"/>
              </a:ext>
            </a:extLst>
          </p:cNvPr>
          <p:cNvSpPr txBox="1"/>
          <p:nvPr/>
        </p:nvSpPr>
        <p:spPr>
          <a:xfrm>
            <a:off x="6509162" y="3730827"/>
            <a:ext cx="193567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Centralized</a:t>
            </a: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Easy to be managed and modified.</a:t>
            </a:r>
          </a:p>
        </p:txBody>
      </p:sp>
      <p:sp>
        <p:nvSpPr>
          <p:cNvPr id="2" name="Oval 1"/>
          <p:cNvSpPr/>
          <p:nvPr/>
        </p:nvSpPr>
        <p:spPr>
          <a:xfrm>
            <a:off x="5670722" y="2576741"/>
            <a:ext cx="2063578" cy="1070959"/>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3545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577D1671-8DD0-134A-8BFF-CE32D6685DB8}"/>
              </a:ext>
            </a:extLst>
          </p:cNvPr>
          <p:cNvSpPr>
            <a:spLocks noGrp="1"/>
          </p:cNvSpPr>
          <p:nvPr>
            <p:ph type="dt" sz="half" idx="10"/>
          </p:nvPr>
        </p:nvSpPr>
        <p:spPr>
          <a:xfrm>
            <a:off x="6565075" y="248013"/>
            <a:ext cx="2133600" cy="365125"/>
          </a:xfrm>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a16="http://schemas.microsoft.com/office/drawing/2014/main" xmlns="" id="{08E86B61-9FFC-F44F-8F4A-762093436F34}"/>
              </a:ext>
            </a:extLst>
          </p:cNvPr>
          <p:cNvSpPr>
            <a:spLocks noGrp="1"/>
          </p:cNvSpPr>
          <p:nvPr>
            <p:ph type="sldNum" sz="quarter" idx="4"/>
          </p:nvPr>
        </p:nvSpPr>
        <p:spPr/>
        <p:txBody>
          <a:bodyPr/>
          <a:lstStyle/>
          <a:p>
            <a:fld id="{2EF116DB-A468-3740-8B51-68F10C5D2402}" type="slidenum">
              <a:rPr lang="en-US" smtClean="0"/>
              <a:pPr/>
              <a:t>9</a:t>
            </a:fld>
            <a:endParaRPr lang="en-US" dirty="0"/>
          </a:p>
        </p:txBody>
      </p:sp>
      <p:graphicFrame>
        <p:nvGraphicFramePr>
          <p:cNvPr id="6" name="Table 5">
            <a:extLst>
              <a:ext uri="{FF2B5EF4-FFF2-40B4-BE49-F238E27FC236}">
                <a16:creationId xmlns:a16="http://schemas.microsoft.com/office/drawing/2014/main" xmlns="" id="{8A36C12A-69D0-DF45-BFCE-E0A4606846AC}"/>
              </a:ext>
            </a:extLst>
          </p:cNvPr>
          <p:cNvGraphicFramePr>
            <a:graphicFrameLocks noGrp="1"/>
          </p:cNvGraphicFramePr>
          <p:nvPr>
            <p:extLst/>
          </p:nvPr>
        </p:nvGraphicFramePr>
        <p:xfrm>
          <a:off x="475011" y="1950682"/>
          <a:ext cx="8223664" cy="2656944"/>
        </p:xfrm>
        <a:graphic>
          <a:graphicData uri="http://schemas.openxmlformats.org/drawingml/2006/table">
            <a:tbl>
              <a:tblPr firstRow="1" bandRow="1">
                <a:tableStyleId>{5940675A-B579-460E-94D1-54222C63F5DA}</a:tableStyleId>
              </a:tblPr>
              <a:tblGrid>
                <a:gridCol w="2055916">
                  <a:extLst>
                    <a:ext uri="{9D8B030D-6E8A-4147-A177-3AD203B41FA5}">
                      <a16:colId xmlns:a16="http://schemas.microsoft.com/office/drawing/2014/main" xmlns="" val="3735683352"/>
                    </a:ext>
                  </a:extLst>
                </a:gridCol>
                <a:gridCol w="2055916">
                  <a:extLst>
                    <a:ext uri="{9D8B030D-6E8A-4147-A177-3AD203B41FA5}">
                      <a16:colId xmlns:a16="http://schemas.microsoft.com/office/drawing/2014/main" xmlns="" val="3740629281"/>
                    </a:ext>
                  </a:extLst>
                </a:gridCol>
                <a:gridCol w="2055916">
                  <a:extLst>
                    <a:ext uri="{9D8B030D-6E8A-4147-A177-3AD203B41FA5}">
                      <a16:colId xmlns:a16="http://schemas.microsoft.com/office/drawing/2014/main" xmlns="" val="804906342"/>
                    </a:ext>
                  </a:extLst>
                </a:gridCol>
                <a:gridCol w="2055916">
                  <a:extLst>
                    <a:ext uri="{9D8B030D-6E8A-4147-A177-3AD203B41FA5}">
                      <a16:colId xmlns:a16="http://schemas.microsoft.com/office/drawing/2014/main" xmlns="" val="1716149128"/>
                    </a:ext>
                  </a:extLst>
                </a:gridCol>
              </a:tblGrid>
              <a:tr h="500583">
                <a:tc>
                  <a:txBody>
                    <a:bodyPr/>
                    <a:lstStyle/>
                    <a:p>
                      <a:pPr algn="ctr"/>
                      <a:endParaRPr lang="en-US" sz="2000" b="1"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Network Type</a:t>
                      </a:r>
                    </a:p>
                  </a:txBody>
                  <a:tcPr>
                    <a:solidFill>
                      <a:schemeClr val="accent6">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OpenFlow</a:t>
                      </a:r>
                    </a:p>
                  </a:txBody>
                  <a:tcPr>
                    <a:solidFill>
                      <a:schemeClr val="accent6">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Manageability</a:t>
                      </a:r>
                    </a:p>
                  </a:txBody>
                  <a:tcPr>
                    <a:solidFill>
                      <a:schemeClr val="accent6">
                        <a:lumMod val="40000"/>
                        <a:lumOff val="60000"/>
                      </a:schemeClr>
                    </a:solidFill>
                  </a:tcPr>
                </a:tc>
                <a:extLst>
                  <a:ext uri="{0D108BD9-81ED-4DB2-BD59-A6C34878D82A}">
                    <a16:rowId xmlns:a16="http://schemas.microsoft.com/office/drawing/2014/main" xmlns="" val="3136324703"/>
                  </a:ext>
                </a:extLst>
              </a:tr>
              <a:tr h="885648">
                <a:tc>
                  <a:txBody>
                    <a:bodyPr/>
                    <a:lstStyle/>
                    <a:p>
                      <a:pPr algn="ctr"/>
                      <a:r>
                        <a:rPr lang="en-US" sz="2000" b="1" dirty="0">
                          <a:latin typeface="Times New Roman" panose="02020603050405020304" pitchFamily="18" charset="0"/>
                          <a:cs typeface="Times New Roman" panose="02020603050405020304" pitchFamily="18" charset="0"/>
                        </a:rPr>
                        <a:t>Conventional WMN</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Distributed</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No</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Difficult</a:t>
                      </a:r>
                    </a:p>
                  </a:txBody>
                  <a:tcPr/>
                </a:tc>
                <a:extLst>
                  <a:ext uri="{0D108BD9-81ED-4DB2-BD59-A6C34878D82A}">
                    <a16:rowId xmlns:a16="http://schemas.microsoft.com/office/drawing/2014/main" xmlns="" val="1117309118"/>
                  </a:ext>
                </a:extLst>
              </a:tr>
              <a:tr h="1270713">
                <a:tc>
                  <a:txBody>
                    <a:bodyPr/>
                    <a:lstStyle/>
                    <a:p>
                      <a:pPr algn="ctr"/>
                      <a:r>
                        <a:rPr lang="en-US" sz="2000" b="1" dirty="0">
                          <a:latin typeface="Times New Roman" panose="02020603050405020304" pitchFamily="18" charset="0"/>
                          <a:cs typeface="Times New Roman" panose="02020603050405020304" pitchFamily="18" charset="0"/>
                        </a:rPr>
                        <a:t>SDWMN</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Centralized</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Yes</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Easy</a:t>
                      </a:r>
                    </a:p>
                  </a:txBody>
                  <a:tcPr/>
                </a:tc>
                <a:extLst>
                  <a:ext uri="{0D108BD9-81ED-4DB2-BD59-A6C34878D82A}">
                    <a16:rowId xmlns:a16="http://schemas.microsoft.com/office/drawing/2014/main" xmlns="" val="2563064089"/>
                  </a:ext>
                </a:extLst>
              </a:tr>
            </a:tbl>
          </a:graphicData>
        </a:graphic>
      </p:graphicFrame>
      <p:sp>
        <p:nvSpPr>
          <p:cNvPr id="7" name="Title 1">
            <a:extLst>
              <a:ext uri="{FF2B5EF4-FFF2-40B4-BE49-F238E27FC236}">
                <a16:creationId xmlns:a16="http://schemas.microsoft.com/office/drawing/2014/main" xmlns="" id="{A02667A0-F93D-DB4A-B092-5A280BEEA1E4}"/>
              </a:ext>
            </a:extLst>
          </p:cNvPr>
          <p:cNvSpPr txBox="1">
            <a:spLocks/>
          </p:cNvSpPr>
          <p:nvPr/>
        </p:nvSpPr>
        <p:spPr>
          <a:xfrm>
            <a:off x="356189" y="827768"/>
            <a:ext cx="2851706"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WMN vs SDWMN</a:t>
            </a:r>
          </a:p>
        </p:txBody>
      </p:sp>
      <p:sp>
        <p:nvSpPr>
          <p:cNvPr id="8" name="Oval 7"/>
          <p:cNvSpPr/>
          <p:nvPr/>
        </p:nvSpPr>
        <p:spPr>
          <a:xfrm>
            <a:off x="6865907" y="2421255"/>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786064" y="3329794"/>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86064" y="2390440"/>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6865907" y="3329793"/>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2075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hulaEngineering">
  <a:themeElements>
    <a:clrScheme name="Chula Engineering">
      <a:dk1>
        <a:sysClr val="windowText" lastClr="000000"/>
      </a:dk1>
      <a:lt1>
        <a:sysClr val="window" lastClr="FFFFFF"/>
      </a:lt1>
      <a:dk2>
        <a:srgbClr val="85312F"/>
      </a:dk2>
      <a:lt2>
        <a:srgbClr val="EEECE1"/>
      </a:lt2>
      <a:accent1>
        <a:srgbClr val="D99694"/>
      </a:accent1>
      <a:accent2>
        <a:srgbClr val="BFBFBF"/>
      </a:accent2>
      <a:accent3>
        <a:srgbClr val="E36C09"/>
      </a:accent3>
      <a:accent4>
        <a:srgbClr val="548DD4"/>
      </a:accent4>
      <a:accent5>
        <a:srgbClr val="C3D69B"/>
      </a:accent5>
      <a:accent6>
        <a:srgbClr val="76923C"/>
      </a:accent6>
      <a:hlink>
        <a:srgbClr val="548DD4"/>
      </a:hlink>
      <a:folHlink>
        <a:srgbClr val="B2A2C7"/>
      </a:folHlink>
    </a:clrScheme>
    <a:fontScheme name="Chula Engineering">
      <a:majorFont>
        <a:latin typeface="TH Sarabun New"/>
        <a:ea typeface=""/>
        <a:cs typeface="TH Sarabun New"/>
      </a:majorFont>
      <a:minorFont>
        <a:latin typeface="TH Sarabun New"/>
        <a:ea typeface=""/>
        <a:cs typeface="TH Sarabun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800" dirty="0" smtClean="0"/>
        </a:defPPr>
      </a:lstStyle>
    </a:txDef>
  </a:objectDefaults>
  <a:extraClrSchemeLst/>
</a:theme>
</file>

<file path=ppt/theme/theme2.xml><?xml version="1.0" encoding="utf-8"?>
<a:theme xmlns:a="http://schemas.openxmlformats.org/drawingml/2006/main" name="Chula Engineering-Clos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27125</TotalTime>
  <Words>1491</Words>
  <Application>Microsoft Macintosh PowerPoint</Application>
  <PresentationFormat>On-screen Show (4:3)</PresentationFormat>
  <Paragraphs>396</Paragraphs>
  <Slides>33</Slides>
  <Notes>9</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Batang</vt:lpstr>
      <vt:lpstr>Calibri</vt:lpstr>
      <vt:lpstr>Courier New</vt:lpstr>
      <vt:lpstr>Mangal</vt:lpstr>
      <vt:lpstr>TH Sarabun New</vt:lpstr>
      <vt:lpstr>Times New Roman</vt:lpstr>
      <vt:lpstr>Wingdings</vt:lpstr>
      <vt:lpstr>Arial</vt:lpstr>
      <vt:lpstr>ChulaEngineering</vt:lpstr>
      <vt:lpstr>Chula Engineering-Closing</vt:lpstr>
      <vt:lpstr>Smart Mobility@Chula</vt:lpstr>
      <vt:lpstr>Contents</vt:lpstr>
      <vt:lpstr>Introduction</vt:lpstr>
      <vt:lpstr>https://blogs.cisco.com/ciscoit/sdn-101-what-it-is-why-it-matters-and-how-to-do-it [ December , 2019]</vt:lpstr>
      <vt:lpstr>PowerPoint Presentation</vt:lpstr>
      <vt:lpstr>PowerPoint Presentation</vt:lpstr>
      <vt:lpstr>Out-of-band vs In-band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Setting of Actual Testbed Component Installation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In-band Control Plane and Data Plane in Outdoor Medium-Range SDWMN Testbed</vt:lpstr>
      <vt:lpstr>Forwarding Procedure of Wireless Mesh Node</vt:lpstr>
      <vt:lpstr>OpenFlow-Based 2-hop Routing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Macintosh</dc:creator>
  <cp:lastModifiedBy>May Thazin Khine</cp:lastModifiedBy>
  <cp:revision>1273</cp:revision>
  <cp:lastPrinted>2018-08-26T02:50:49Z</cp:lastPrinted>
  <dcterms:created xsi:type="dcterms:W3CDTF">2013-12-12T07:22:23Z</dcterms:created>
  <dcterms:modified xsi:type="dcterms:W3CDTF">2019-12-08T18:04:56Z</dcterms:modified>
</cp:coreProperties>
</file>